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371" r:id="rId2"/>
    <p:sldId id="295" r:id="rId3"/>
    <p:sldId id="375" r:id="rId4"/>
    <p:sldId id="376" r:id="rId5"/>
    <p:sldId id="377" r:id="rId6"/>
    <p:sldId id="301" r:id="rId7"/>
    <p:sldId id="396" r:id="rId8"/>
    <p:sldId id="397" r:id="rId9"/>
    <p:sldId id="400" r:id="rId10"/>
    <p:sldId id="405" r:id="rId11"/>
    <p:sldId id="379" r:id="rId12"/>
    <p:sldId id="391" r:id="rId13"/>
    <p:sldId id="392" r:id="rId14"/>
    <p:sldId id="394" r:id="rId15"/>
    <p:sldId id="384" r:id="rId16"/>
    <p:sldId id="398" r:id="rId17"/>
    <p:sldId id="381" r:id="rId18"/>
    <p:sldId id="404" r:id="rId19"/>
    <p:sldId id="382" r:id="rId20"/>
    <p:sldId id="372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1D477F4-17DB-5048-A248-82433938BFE5}">
          <p14:sldIdLst>
            <p14:sldId id="371"/>
            <p14:sldId id="295"/>
            <p14:sldId id="375"/>
            <p14:sldId id="376"/>
            <p14:sldId id="377"/>
            <p14:sldId id="301"/>
            <p14:sldId id="396"/>
            <p14:sldId id="397"/>
            <p14:sldId id="400"/>
            <p14:sldId id="405"/>
            <p14:sldId id="379"/>
            <p14:sldId id="391"/>
            <p14:sldId id="392"/>
            <p14:sldId id="394"/>
            <p14:sldId id="384"/>
            <p14:sldId id="398"/>
            <p14:sldId id="381"/>
            <p14:sldId id="404"/>
            <p14:sldId id="382"/>
            <p14:sldId id="372"/>
          </p14:sldIdLst>
        </p14:section>
        <p14:section name="Backup" id="{9983CFD3-5C28-8847-9396-4A0070E377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944" userDrawn="1">
          <p15:clr>
            <a:srgbClr val="A4A3A4"/>
          </p15:clr>
        </p15:guide>
        <p15:guide id="2" pos="7224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5" roundtripDataSignature="AMtx7miTPqCeQPbeUvEz0rbjLttIrs1l0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rina Miner" initials="" lastIdx="4" clrIdx="0"/>
  <p:cmAuthor id="1" name="Ratul Mahajan" initials="" lastIdx="2" clrIdx="1"/>
  <p:cmAuthor id="2" name="Samir Parikh" initials="" lastIdx="1" clrIdx="2"/>
  <p:cmAuthor id="3" name="Samir Parikh" initials="SP" lastIdx="1" clrIdx="3">
    <p:extLst>
      <p:ext uri="{19B8F6BF-5375-455C-9EA6-DF929625EA0E}">
        <p15:presenceInfo xmlns:p15="http://schemas.microsoft.com/office/powerpoint/2012/main" userId="Samir Parik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23C55"/>
    <a:srgbClr val="213D56"/>
    <a:srgbClr val="009D45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CC1FC7-8054-4561-ABE9-D9C4BB443F16}">
  <a:tblStyle styleId="{38CC1FC7-8054-4561-ABE9-D9C4BB443F1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0D80D7-6DEF-4CEC-83C2-66081D5331B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2"/>
    <p:restoredTop sz="84222"/>
  </p:normalViewPr>
  <p:slideViewPr>
    <p:cSldViewPr snapToGrid="0">
      <p:cViewPr varScale="1">
        <p:scale>
          <a:sx n="108" d="100"/>
          <a:sy n="108" d="100"/>
        </p:scale>
        <p:origin x="440" y="200"/>
      </p:cViewPr>
      <p:guideLst>
        <p:guide orient="horz" pos="1944"/>
        <p:guide pos="7224"/>
      </p:guideLst>
    </p:cSldViewPr>
  </p:slideViewPr>
  <p:outlineViewPr>
    <p:cViewPr>
      <p:scale>
        <a:sx n="33" d="100"/>
        <a:sy n="33" d="100"/>
      </p:scale>
      <p:origin x="0" y="-82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77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‹#›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50911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Roboto Medium" panose="02000000000000000000" pitchFamily="2" charset="0"/>
        <a:ea typeface="Roboto Medium" panose="02000000000000000000" pitchFamily="2" charset="0"/>
        <a:cs typeface="Roboto Medium" panose="02000000000000000000" pitchFamily="2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u="none" strike="noStrike" cap="none" smtClean="0">
                <a:solidFill>
                  <a:schemeClr val="dk1"/>
                </a:solidFill>
                <a:sym typeface="Calibri"/>
              </a:rPr>
              <a:t>2</a:t>
            </a:fld>
            <a:endParaRPr lang="en-US" sz="1200" u="none" strike="noStrike" cap="none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6126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13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31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14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833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16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188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>
                <a:solidFill>
                  <a:schemeClr val="dk1"/>
                </a:solidFill>
              </a:rPr>
              <a:t>Dynamic state is NOT required for pre-deployment validation.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3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632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>
                <a:solidFill>
                  <a:schemeClr val="dk1"/>
                </a:solidFill>
              </a:rPr>
              <a:t>Dynamic state is NOT required for pre-deployment validation.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4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605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>
                <a:solidFill>
                  <a:schemeClr val="dk1"/>
                </a:solidFill>
              </a:rPr>
              <a:t>Dynamic state is NOT required for pre-deployment validation.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5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553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Remember, Batfish can do all of this just based on configurations and all of this can be done before you deploy the config</a:t>
            </a:r>
          </a:p>
        </p:txBody>
      </p:sp>
      <p:sp>
        <p:nvSpPr>
          <p:cNvPr id="139" name="Google Shape;13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417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7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7510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8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9843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11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74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12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67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68973-B021-BB4D-8BFE-4D4578FCEC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23826-A023-BD4B-BC71-D9B1266DC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7524750" cy="6858000"/>
          </a:xfrm>
          <a:prstGeom prst="rect">
            <a:avLst/>
          </a:prstGeom>
        </p:spPr>
      </p:pic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8D50A122-9681-4C42-BD69-65649E223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55" y="2386585"/>
            <a:ext cx="4538661" cy="1619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00D738-5D0A-434A-95B3-0AB7F1CC3F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987" y="774193"/>
            <a:ext cx="4699609" cy="7715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90D94E6-EC2D-444C-A3E7-EB0BFADD9051}"/>
              </a:ext>
            </a:extLst>
          </p:cNvPr>
          <p:cNvSpPr/>
          <p:nvPr userDrawn="1"/>
        </p:nvSpPr>
        <p:spPr>
          <a:xfrm>
            <a:off x="10043797" y="6379256"/>
            <a:ext cx="1943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www.intentionet.com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DF5394-CDAE-6C44-BCE3-256FD3C86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025" y="4226044"/>
            <a:ext cx="2763838" cy="620713"/>
          </a:xfrm>
          <a:prstGeom prst="rect">
            <a:avLst/>
          </a:prstGeom>
        </p:spPr>
        <p:txBody>
          <a:bodyPr/>
          <a:lstStyle>
            <a:lvl1pPr marL="50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80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8D50A122-9681-4C42-BD69-65649E223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7440"/>
            <a:ext cx="10906122" cy="1042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8D50A122-9681-4C42-BD69-65649E223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7440"/>
            <a:ext cx="10906122" cy="1042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26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userDrawn="1">
  <p:cSld name="Two Column Bulle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4"/>
          <p:cNvSpPr txBox="1">
            <a:spLocks noGrp="1"/>
          </p:cNvSpPr>
          <p:nvPr>
            <p:ph type="body" idx="1"/>
          </p:nvPr>
        </p:nvSpPr>
        <p:spPr>
          <a:xfrm>
            <a:off x="304799" y="1825625"/>
            <a:ext cx="53933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bg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5" name="Google Shape;45;p74"/>
          <p:cNvSpPr txBox="1">
            <a:spLocks noGrp="1"/>
          </p:cNvSpPr>
          <p:nvPr>
            <p:ph type="body" idx="2"/>
          </p:nvPr>
        </p:nvSpPr>
        <p:spPr>
          <a:xfrm>
            <a:off x="5817545" y="1825625"/>
            <a:ext cx="53933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bg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1776D7-015F-6248-9872-A8636E5E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7440"/>
            <a:ext cx="10906122" cy="10424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322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185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0DFE4-42C5-E048-A8C9-DFCC67AFC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14BB1-64C7-054E-8775-EC9F81F43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06410"/>
            <a:ext cx="7097486" cy="1568904"/>
          </a:xfrm>
        </p:spPr>
        <p:txBody>
          <a:bodyPr>
            <a:noAutofit/>
          </a:bodyPr>
          <a:lstStyle>
            <a:lvl1pPr>
              <a:defRPr sz="6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52A32-FA81-1342-AE1A-388CDA0BC5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2772" y="5867399"/>
            <a:ext cx="3713010" cy="60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8D69042E-3D5C-9A40-B720-319E2B2E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21" y="257440"/>
            <a:ext cx="10906122" cy="1042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Google Shape;90;p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BF9BBF8-E1EC-0E4F-B764-11E943C6DCBE}"/>
              </a:ext>
            </a:extLst>
          </p:cNvPr>
          <p:cNvPicPr preferRelativeResize="0"/>
          <p:nvPr userDrawn="1"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821" y="6355596"/>
            <a:ext cx="1685817" cy="31203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52" r:id="rId2"/>
    <p:sldLayoutId id="2147483697" r:id="rId3"/>
    <p:sldLayoutId id="2147483694" r:id="rId4"/>
    <p:sldLayoutId id="2147483696" r:id="rId5"/>
    <p:sldLayoutId id="214748370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500" b="0" i="0" u="none" strike="noStrike" cap="none">
          <a:solidFill>
            <a:schemeClr val="bg2">
              <a:lumMod val="75000"/>
            </a:schemeClr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chemeClr val="dk1"/>
        </a:buClr>
        <a:buSzPts val="2800"/>
        <a:buFontTx/>
        <a:buNone/>
        <a:defRPr sz="2400" b="0" i="0" u="none" strike="noStrike" cap="none">
          <a:solidFill>
            <a:schemeClr val="accent1">
              <a:lumMod val="75000"/>
            </a:schemeClr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batfish/pybatfish/tree/master/jupyter_notebooks" TargetMode="External"/><Relationship Id="rId2" Type="http://schemas.openxmlformats.org/officeDocument/2006/relationships/hyperlink" Target="https://batfish.readthedocs.io/en/latest/getting_started.html#installing-batfis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www.youtube.com/channel/UCA-OUW_3IOt9U_s60KvmJYA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arikh/nanog78-demo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9.png"/><Relationship Id="rId5" Type="http://schemas.openxmlformats.org/officeDocument/2006/relationships/image" Target="../media/image17.png"/><Relationship Id="rId15" Type="http://schemas.openxmlformats.org/officeDocument/2006/relationships/image" Target="../media/image13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manrs-tools/MANRS-validator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F47-0DE8-CA4E-BECC-6B911782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55" y="2615185"/>
            <a:ext cx="5592533" cy="1619358"/>
          </a:xfrm>
        </p:spPr>
        <p:txBody>
          <a:bodyPr>
            <a:noAutofit/>
          </a:bodyPr>
          <a:lstStyle/>
          <a:p>
            <a:r>
              <a:rPr lang="en-US" sz="5000" dirty="0">
                <a:latin typeface="Roboto Thin" pitchFamily="2" charset="0"/>
                <a:ea typeface="Roboto Thin" pitchFamily="2" charset="0"/>
              </a:rPr>
              <a:t>Batfish: Make BGP route-leaks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FA05-4A20-7C43-BDA3-947F8A8150B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8025" y="4454525"/>
            <a:ext cx="3151456" cy="620713"/>
          </a:xfrm>
        </p:spPr>
        <p:txBody>
          <a:bodyPr/>
          <a:lstStyle/>
          <a:p>
            <a:r>
              <a:rPr lang="en-US" dirty="0"/>
              <a:t>February 2020</a:t>
            </a:r>
            <a:br>
              <a:rPr lang="en-US" dirty="0"/>
            </a:br>
            <a:endParaRPr lang="en-US" dirty="0"/>
          </a:p>
          <a:p>
            <a:r>
              <a:rPr lang="en-US" sz="2000" dirty="0"/>
              <a:t>Samir Parikh</a:t>
            </a:r>
          </a:p>
          <a:p>
            <a:r>
              <a:rPr lang="en-US" sz="2000" dirty="0" err="1"/>
              <a:t>samir@intentionet.com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1008157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2E51B-739F-6F4C-986B-07119A4B6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3800" y="1066800"/>
            <a:ext cx="6921500" cy="571500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14300" indent="0">
              <a:lnSpc>
                <a:spcPct val="130000"/>
              </a:lnSpc>
              <a:buNone/>
            </a:pPr>
            <a:r>
              <a:rPr lang="en-US" sz="1250" b="1" dirty="0"/>
              <a:t>def </a:t>
            </a:r>
            <a:r>
              <a:rPr lang="en-US" sz="1250" b="1" dirty="0" err="1"/>
              <a:t>test_customer_bgp_session_input_policy</a:t>
            </a:r>
            <a:r>
              <a:rPr lang="en-US" sz="1250" b="1" dirty="0"/>
              <a:t>(bf, </a:t>
            </a:r>
            <a:r>
              <a:rPr lang="en-US" sz="1250" b="1" dirty="0" err="1"/>
              <a:t>customer_list</a:t>
            </a:r>
            <a:r>
              <a:rPr lang="en-US" sz="1250" b="1" dirty="0"/>
              <a:t>):</a:t>
            </a:r>
            <a:br>
              <a:rPr lang="en-US" sz="1250" dirty="0"/>
            </a:br>
            <a:r>
              <a:rPr lang="en-US" sz="1250" b="1" dirty="0"/>
              <a:t>    </a:t>
            </a:r>
            <a:r>
              <a:rPr lang="en-US" sz="1250" b="1" i="1" dirty="0">
                <a:solidFill>
                  <a:srgbClr val="C00000"/>
                </a:solidFill>
              </a:rPr>
              <a:t>"""Ensure all customer BGP peering sessions have INPUT policy configured"""</a:t>
            </a:r>
            <a:br>
              <a:rPr lang="en-US" sz="1250" i="1" dirty="0"/>
            </a:br>
            <a:r>
              <a:rPr lang="en-US" sz="1250" i="1" dirty="0"/>
              <a:t>    </a:t>
            </a:r>
            <a:r>
              <a:rPr lang="en-US" sz="1250" dirty="0" err="1"/>
              <a:t>bf.asserts.current_assertion</a:t>
            </a:r>
            <a:r>
              <a:rPr lang="en-US" sz="1250" dirty="0"/>
              <a:t> = 'Assert all customer BGP sessions have input route policy'</a:t>
            </a:r>
            <a:br>
              <a:rPr lang="en-US" sz="1250" dirty="0"/>
            </a:br>
            <a:br>
              <a:rPr lang="en-US" sz="1250" i="1" dirty="0"/>
            </a:br>
            <a:r>
              <a:rPr lang="en-US" sz="1250" i="1" dirty="0"/>
              <a:t>    </a:t>
            </a:r>
            <a:r>
              <a:rPr lang="en-US" sz="1250" dirty="0"/>
              <a:t>nodes = [] </a:t>
            </a:r>
            <a:r>
              <a:rPr lang="en-US" sz="1250" b="1" i="1" dirty="0">
                <a:solidFill>
                  <a:srgbClr val="C00000"/>
                </a:solidFill>
              </a:rPr>
              <a:t># determine the list of peering nodes which need to be evaluated</a:t>
            </a:r>
            <a:br>
              <a:rPr lang="en-US" sz="1250" dirty="0">
                <a:solidFill>
                  <a:srgbClr val="C00000"/>
                </a:solidFill>
              </a:rPr>
            </a:br>
            <a:r>
              <a:rPr lang="en-US" sz="1250" dirty="0"/>
              <a:t>    for customer in </a:t>
            </a:r>
            <a:r>
              <a:rPr lang="en-US" sz="1250" dirty="0" err="1"/>
              <a:t>customer_list</a:t>
            </a:r>
            <a:r>
              <a:rPr lang="en-US" sz="1250" dirty="0"/>
              <a:t>:</a:t>
            </a:r>
            <a:br>
              <a:rPr lang="en-US" sz="1250" dirty="0"/>
            </a:br>
            <a:r>
              <a:rPr lang="en-US" sz="1250" dirty="0"/>
              <a:t>        </a:t>
            </a:r>
            <a:r>
              <a:rPr lang="en-US" sz="1250" dirty="0" err="1"/>
              <a:t>nodes.append</a:t>
            </a:r>
            <a:r>
              <a:rPr lang="en-US" sz="1250" dirty="0"/>
              <a:t>(customer['Node'])</a:t>
            </a:r>
            <a:br>
              <a:rPr lang="en-US" sz="1250" dirty="0"/>
            </a:br>
            <a:r>
              <a:rPr lang="en-US" sz="1250" dirty="0"/>
              <a:t>    </a:t>
            </a:r>
            <a:r>
              <a:rPr lang="en-US" sz="1250" dirty="0" err="1"/>
              <a:t>nodespec</a:t>
            </a:r>
            <a:r>
              <a:rPr lang="en-US" sz="1250" dirty="0"/>
              <a:t> = ','.join(nodes)</a:t>
            </a:r>
            <a:br>
              <a:rPr lang="en-US" sz="1250" dirty="0"/>
            </a:br>
            <a:br>
              <a:rPr lang="en-US" sz="1250" dirty="0"/>
            </a:br>
            <a:r>
              <a:rPr lang="en-US" sz="1250" b="1" dirty="0"/>
              <a:t>    </a:t>
            </a:r>
            <a:r>
              <a:rPr lang="en-US" sz="1250" b="1" i="1" dirty="0">
                <a:solidFill>
                  <a:srgbClr val="C00000"/>
                </a:solidFill>
              </a:rPr>
              <a:t># retrieve the BGP session configuration for all peers on the peering nodes</a:t>
            </a:r>
            <a:br>
              <a:rPr lang="en-US" sz="1250" i="1" dirty="0"/>
            </a:br>
            <a:r>
              <a:rPr lang="en-US" sz="1250" i="1" dirty="0"/>
              <a:t>    </a:t>
            </a:r>
            <a:r>
              <a:rPr lang="en-US" sz="1250" dirty="0" err="1"/>
              <a:t>df</a:t>
            </a:r>
            <a:r>
              <a:rPr lang="en-US" sz="1250" dirty="0"/>
              <a:t> = </a:t>
            </a:r>
            <a:r>
              <a:rPr lang="en-US" sz="1250" dirty="0" err="1"/>
              <a:t>bf.q.bgpPeerConfiguration</a:t>
            </a:r>
            <a:r>
              <a:rPr lang="en-US" sz="1250" dirty="0"/>
              <a:t>(nodes=</a:t>
            </a:r>
            <a:r>
              <a:rPr lang="en-US" sz="1250" dirty="0" err="1"/>
              <a:t>nodespec</a:t>
            </a:r>
            <a:r>
              <a:rPr lang="en-US" sz="1250" dirty="0"/>
              <a:t>).answer().frame()</a:t>
            </a:r>
            <a:br>
              <a:rPr lang="en-US" sz="1250" dirty="0"/>
            </a:br>
            <a:r>
              <a:rPr lang="en-US" sz="1250" dirty="0">
                <a:solidFill>
                  <a:srgbClr val="4472C4"/>
                </a:solidFill>
              </a:rPr>
              <a:t>    </a:t>
            </a:r>
            <a:r>
              <a:rPr lang="en-US" sz="1250" dirty="0" err="1">
                <a:solidFill>
                  <a:srgbClr val="4472C4"/>
                </a:solidFill>
              </a:rPr>
              <a:t>bad_peers_in</a:t>
            </a:r>
            <a:r>
              <a:rPr lang="en-US" sz="1250" dirty="0">
                <a:solidFill>
                  <a:srgbClr val="4472C4"/>
                </a:solidFill>
              </a:rPr>
              <a:t> = []</a:t>
            </a:r>
            <a:br>
              <a:rPr lang="en-US" sz="1250" dirty="0">
                <a:solidFill>
                  <a:srgbClr val="4472C4"/>
                </a:solidFill>
              </a:rPr>
            </a:br>
            <a:br>
              <a:rPr lang="en-US" sz="1250" dirty="0"/>
            </a:br>
            <a:r>
              <a:rPr lang="en-US" sz="1250" dirty="0"/>
              <a:t>    for customer in </a:t>
            </a:r>
            <a:r>
              <a:rPr lang="en-US" sz="1250" dirty="0" err="1"/>
              <a:t>customer_list</a:t>
            </a:r>
            <a:r>
              <a:rPr lang="en-US" sz="1250" dirty="0"/>
              <a:t>:</a:t>
            </a:r>
            <a:br>
              <a:rPr lang="en-US" sz="1250" dirty="0"/>
            </a:br>
            <a:r>
              <a:rPr lang="en-US" sz="1250" b="1" dirty="0">
                <a:solidFill>
                  <a:srgbClr val="C00000"/>
                </a:solidFill>
              </a:rPr>
              <a:t>        </a:t>
            </a:r>
            <a:r>
              <a:rPr lang="en-US" sz="1250" b="1" i="1" dirty="0">
                <a:solidFill>
                  <a:srgbClr val="C00000"/>
                </a:solidFill>
              </a:rPr>
              <a:t># check the BGP session configuration for specific peers and </a:t>
            </a:r>
            <a:br>
              <a:rPr lang="en-US" sz="1250" b="1" i="1" dirty="0">
                <a:solidFill>
                  <a:srgbClr val="C00000"/>
                </a:solidFill>
              </a:rPr>
            </a:br>
            <a:r>
              <a:rPr lang="en-US" sz="1250" b="1" i="1" dirty="0">
                <a:solidFill>
                  <a:srgbClr val="C00000"/>
                </a:solidFill>
              </a:rPr>
              <a:t>        # extract input routing policy</a:t>
            </a:r>
            <a:br>
              <a:rPr lang="en-US" sz="1250" i="1" dirty="0">
                <a:solidFill>
                  <a:srgbClr val="C00000"/>
                </a:solidFill>
              </a:rPr>
            </a:br>
            <a:r>
              <a:rPr lang="en-US" sz="1250" i="1" dirty="0"/>
              <a:t>        </a:t>
            </a:r>
            <a:r>
              <a:rPr lang="en-US" sz="1250" dirty="0" err="1"/>
              <a:t>iPol</a:t>
            </a:r>
            <a:r>
              <a:rPr lang="en-US" sz="1250" dirty="0"/>
              <a:t> = </a:t>
            </a:r>
            <a:r>
              <a:rPr lang="en-US" sz="1250" dirty="0" err="1"/>
              <a:t>df</a:t>
            </a:r>
            <a:r>
              <a:rPr lang="en-US" sz="1250" dirty="0"/>
              <a:t>[(</a:t>
            </a:r>
            <a:r>
              <a:rPr lang="en-US" sz="1250" dirty="0" err="1"/>
              <a:t>df</a:t>
            </a:r>
            <a:r>
              <a:rPr lang="en-US" sz="1250" dirty="0"/>
              <a:t>['Node'] == customer['Node']) &amp;  \ </a:t>
            </a:r>
            <a:br>
              <a:rPr lang="en-US" sz="1250" dirty="0"/>
            </a:br>
            <a:r>
              <a:rPr lang="en-US" sz="1250" dirty="0"/>
              <a:t>                             (</a:t>
            </a:r>
            <a:r>
              <a:rPr lang="en-US" sz="1250" dirty="0" err="1"/>
              <a:t>df</a:t>
            </a:r>
            <a:r>
              <a:rPr lang="en-US" sz="1250" dirty="0"/>
              <a:t>['</a:t>
            </a:r>
            <a:r>
              <a:rPr lang="en-US" sz="1250" dirty="0" err="1"/>
              <a:t>Remote_IP</a:t>
            </a:r>
            <a:r>
              <a:rPr lang="en-US" sz="1250" dirty="0"/>
              <a:t>'] == customer['</a:t>
            </a:r>
            <a:r>
              <a:rPr lang="en-US" sz="1250" dirty="0" err="1"/>
              <a:t>Remote_IP</a:t>
            </a:r>
            <a:r>
              <a:rPr lang="en-US" sz="1250" dirty="0"/>
              <a:t>'])]['</a:t>
            </a:r>
            <a:r>
              <a:rPr lang="en-US" sz="1250" dirty="0" err="1"/>
              <a:t>Import_Policy</a:t>
            </a:r>
            <a:r>
              <a:rPr lang="en-US" sz="1250" dirty="0"/>
              <a:t>']</a:t>
            </a:r>
            <a:br>
              <a:rPr lang="en-US" sz="1250" dirty="0"/>
            </a:br>
            <a:r>
              <a:rPr lang="en-US" sz="1250" dirty="0"/>
              <a:t>        if </a:t>
            </a:r>
            <a:r>
              <a:rPr lang="en-US" sz="1250" dirty="0" err="1"/>
              <a:t>len</a:t>
            </a:r>
            <a:r>
              <a:rPr lang="en-US" sz="1250" dirty="0"/>
              <a:t>(</a:t>
            </a:r>
            <a:r>
              <a:rPr lang="en-US" sz="1250" dirty="0" err="1"/>
              <a:t>iPol.iloc</a:t>
            </a:r>
            <a:r>
              <a:rPr lang="en-US" sz="1250" dirty="0"/>
              <a:t>[0]) == 0:</a:t>
            </a:r>
            <a:br>
              <a:rPr lang="en-US" sz="1250" dirty="0"/>
            </a:br>
            <a:r>
              <a:rPr lang="en-US" sz="1250" dirty="0"/>
              <a:t>            </a:t>
            </a:r>
            <a:r>
              <a:rPr lang="en-US" sz="1250" dirty="0" err="1">
                <a:solidFill>
                  <a:srgbClr val="4472C4"/>
                </a:solidFill>
              </a:rPr>
              <a:t>bad_peers_in.append</a:t>
            </a:r>
            <a:r>
              <a:rPr lang="en-US" sz="1250" dirty="0">
                <a:solidFill>
                  <a:srgbClr val="4472C4"/>
                </a:solidFill>
              </a:rPr>
              <a:t>(f"{customer['Node']}:{customer['</a:t>
            </a:r>
            <a:r>
              <a:rPr lang="en-US" sz="1250" dirty="0" err="1">
                <a:solidFill>
                  <a:srgbClr val="4472C4"/>
                </a:solidFill>
              </a:rPr>
              <a:t>Remote_IP</a:t>
            </a:r>
            <a:r>
              <a:rPr lang="en-US" sz="1250" dirty="0">
                <a:solidFill>
                  <a:srgbClr val="4472C4"/>
                </a:solidFill>
              </a:rPr>
              <a:t>']}")</a:t>
            </a:r>
            <a:br>
              <a:rPr lang="en-US" sz="1250" dirty="0"/>
            </a:br>
            <a:br>
              <a:rPr lang="en-US" sz="1250" dirty="0"/>
            </a:br>
            <a:r>
              <a:rPr lang="en-US" sz="1250" b="1" dirty="0">
                <a:solidFill>
                  <a:srgbClr val="4472C4"/>
                </a:solidFill>
              </a:rPr>
              <a:t>    test = (</a:t>
            </a:r>
            <a:r>
              <a:rPr lang="en-US" sz="1250" b="1" dirty="0" err="1">
                <a:solidFill>
                  <a:srgbClr val="4472C4"/>
                </a:solidFill>
              </a:rPr>
              <a:t>len</a:t>
            </a:r>
            <a:r>
              <a:rPr lang="en-US" sz="1250" b="1" dirty="0">
                <a:solidFill>
                  <a:srgbClr val="4472C4"/>
                </a:solidFill>
              </a:rPr>
              <a:t>(</a:t>
            </a:r>
            <a:r>
              <a:rPr lang="en-US" sz="1250" b="1" dirty="0" err="1">
                <a:solidFill>
                  <a:srgbClr val="4472C4"/>
                </a:solidFill>
              </a:rPr>
              <a:t>bad_peers_in</a:t>
            </a:r>
            <a:r>
              <a:rPr lang="en-US" sz="1250" b="1" dirty="0">
                <a:solidFill>
                  <a:srgbClr val="4472C4"/>
                </a:solidFill>
              </a:rPr>
              <a:t>) == 0)</a:t>
            </a:r>
            <a:endParaRPr lang="en-US" sz="1250" dirty="0">
              <a:solidFill>
                <a:srgbClr val="4472C4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356BBC-669F-FB41-8D99-C2A4D20CA95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4800" y="2425700"/>
            <a:ext cx="4597400" cy="31623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/>
              <a:t>Vendor agnostic policies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Example</a:t>
            </a:r>
            <a:endParaRPr lang="en-US" dirty="0"/>
          </a:p>
          <a:p>
            <a:pPr marL="114300" indent="0">
              <a:buNone/>
            </a:pPr>
            <a:br>
              <a:rPr lang="en-US" dirty="0"/>
            </a:br>
            <a:r>
              <a:rPr lang="en-US" dirty="0"/>
              <a:t>Ensure all customer BGP sessions have an input policy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C0E5DE-44AE-854B-AB23-7D6D65DB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#1 – Continuous configuration validation</a:t>
            </a:r>
          </a:p>
        </p:txBody>
      </p:sp>
    </p:spTree>
    <p:extLst>
      <p:ext uri="{BB962C8B-B14F-4D97-AF65-F5344CB8AC3E}">
        <p14:creationId xmlns:p14="http://schemas.microsoft.com/office/powerpoint/2010/main" val="146793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F3F-02C1-824D-B1F9-36E841BD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 #2 – Test a routing policy change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86A49A-9EA4-EA44-88F8-B0DD3351AA0F}"/>
              </a:ext>
            </a:extLst>
          </p:cNvPr>
          <p:cNvGrpSpPr>
            <a:grpSpLocks noChangeAspect="1"/>
          </p:cNvGrpSpPr>
          <p:nvPr/>
        </p:nvGrpSpPr>
        <p:grpSpPr>
          <a:xfrm>
            <a:off x="1794251" y="2746111"/>
            <a:ext cx="7927219" cy="2103120"/>
            <a:chOff x="5757861" y="2295676"/>
            <a:chExt cx="5774680" cy="1532044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735B8A7-CA8E-BC40-828A-7D7F2921B60E}"/>
                </a:ext>
              </a:extLst>
            </p:cNvPr>
            <p:cNvSpPr/>
            <p:nvPr/>
          </p:nvSpPr>
          <p:spPr>
            <a:xfrm>
              <a:off x="5757861" y="2295676"/>
              <a:ext cx="5774680" cy="15320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4281E2-8E57-A241-8A6C-E5ECB01715E1}"/>
                </a:ext>
              </a:extLst>
            </p:cNvPr>
            <p:cNvGrpSpPr/>
            <p:nvPr/>
          </p:nvGrpSpPr>
          <p:grpSpPr>
            <a:xfrm>
              <a:off x="5906115" y="2466755"/>
              <a:ext cx="5478171" cy="1284625"/>
              <a:chOff x="5967128" y="1925624"/>
              <a:chExt cx="5478171" cy="128462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A409C9-A0D9-7A4D-AEB6-17D52B1D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7499882" y="1925624"/>
                <a:ext cx="822960" cy="82296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2E6324-5891-E948-8E2A-A41EB79C4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9099481" y="1925624"/>
                <a:ext cx="822960" cy="82296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BBBE290-D73F-A94E-943E-C58375E747F0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8322842" y="2337104"/>
                <a:ext cx="776639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926371-6B38-244D-8A87-FA907337285B}"/>
                  </a:ext>
                </a:extLst>
              </p:cNvPr>
              <p:cNvSpPr txBox="1"/>
              <p:nvPr/>
            </p:nvSpPr>
            <p:spPr>
              <a:xfrm>
                <a:off x="7582066" y="2748584"/>
                <a:ext cx="699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pe1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CA1298-831D-2D48-AF5C-1B1310A7C1D7}"/>
                  </a:ext>
                </a:extLst>
              </p:cNvPr>
              <p:cNvSpPr txBox="1"/>
              <p:nvPr/>
            </p:nvSpPr>
            <p:spPr>
              <a:xfrm>
                <a:off x="9161346" y="2748583"/>
                <a:ext cx="699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pe2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C24265-36C3-B449-998F-81E4F35E58D2}"/>
                  </a:ext>
                </a:extLst>
              </p:cNvPr>
              <p:cNvSpPr txBox="1"/>
              <p:nvPr/>
            </p:nvSpPr>
            <p:spPr>
              <a:xfrm>
                <a:off x="5967128" y="2106271"/>
                <a:ext cx="795456" cy="336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cust01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582098-BC6C-B142-9E00-4B599627A47A}"/>
                  </a:ext>
                </a:extLst>
              </p:cNvPr>
              <p:cNvSpPr txBox="1"/>
              <p:nvPr/>
            </p:nvSpPr>
            <p:spPr>
              <a:xfrm>
                <a:off x="10649843" y="2106271"/>
                <a:ext cx="795456" cy="336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cust02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32C93C7-10D2-0D4E-B65B-16FD1F6E75DA}"/>
                  </a:ext>
                </a:extLst>
              </p:cNvPr>
              <p:cNvCxnSpPr>
                <a:cxnSpLocks/>
                <a:stCxn id="10" idx="3"/>
                <a:endCxn id="4" idx="1"/>
              </p:cNvCxnSpPr>
              <p:nvPr/>
            </p:nvCxnSpPr>
            <p:spPr>
              <a:xfrm>
                <a:off x="6762584" y="2274424"/>
                <a:ext cx="737298" cy="6268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E369656-3EDA-C54B-8143-A164AEE72CCB}"/>
                  </a:ext>
                </a:extLst>
              </p:cNvPr>
              <p:cNvCxnSpPr>
                <a:stCxn id="5" idx="3"/>
                <a:endCxn id="11" idx="1"/>
              </p:cNvCxnSpPr>
              <p:nvPr/>
            </p:nvCxnSpPr>
            <p:spPr>
              <a:xfrm flipV="1">
                <a:off x="9922441" y="2274424"/>
                <a:ext cx="727402" cy="6268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15352377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F3F-02C1-824D-B1F9-36E841BD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 #2 – Test a routing policy change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86A49A-9EA4-EA44-88F8-B0DD3351AA0F}"/>
              </a:ext>
            </a:extLst>
          </p:cNvPr>
          <p:cNvGrpSpPr>
            <a:grpSpLocks noChangeAspect="1"/>
          </p:cNvGrpSpPr>
          <p:nvPr/>
        </p:nvGrpSpPr>
        <p:grpSpPr>
          <a:xfrm>
            <a:off x="1794251" y="2746111"/>
            <a:ext cx="7927219" cy="2103120"/>
            <a:chOff x="5757861" y="2295676"/>
            <a:chExt cx="5774680" cy="1532044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735B8A7-CA8E-BC40-828A-7D7F2921B60E}"/>
                </a:ext>
              </a:extLst>
            </p:cNvPr>
            <p:cNvSpPr/>
            <p:nvPr/>
          </p:nvSpPr>
          <p:spPr>
            <a:xfrm>
              <a:off x="5757861" y="2295676"/>
              <a:ext cx="5774680" cy="15320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4281E2-8E57-A241-8A6C-E5ECB01715E1}"/>
                </a:ext>
              </a:extLst>
            </p:cNvPr>
            <p:cNvGrpSpPr/>
            <p:nvPr/>
          </p:nvGrpSpPr>
          <p:grpSpPr>
            <a:xfrm>
              <a:off x="5906115" y="2466755"/>
              <a:ext cx="5478171" cy="1284625"/>
              <a:chOff x="5967128" y="1925624"/>
              <a:chExt cx="5478171" cy="128462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A409C9-A0D9-7A4D-AEB6-17D52B1D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7499882" y="1925624"/>
                <a:ext cx="822960" cy="82296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2E6324-5891-E948-8E2A-A41EB79C4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9099481" y="1925624"/>
                <a:ext cx="822960" cy="82296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BBBE290-D73F-A94E-943E-C58375E747F0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8322842" y="2337104"/>
                <a:ext cx="776639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926371-6B38-244D-8A87-FA907337285B}"/>
                  </a:ext>
                </a:extLst>
              </p:cNvPr>
              <p:cNvSpPr txBox="1"/>
              <p:nvPr/>
            </p:nvSpPr>
            <p:spPr>
              <a:xfrm>
                <a:off x="7582066" y="2748584"/>
                <a:ext cx="699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pe1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CA1298-831D-2D48-AF5C-1B1310A7C1D7}"/>
                  </a:ext>
                </a:extLst>
              </p:cNvPr>
              <p:cNvSpPr txBox="1"/>
              <p:nvPr/>
            </p:nvSpPr>
            <p:spPr>
              <a:xfrm>
                <a:off x="9161346" y="2748583"/>
                <a:ext cx="699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pe2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C24265-36C3-B449-998F-81E4F35E58D2}"/>
                  </a:ext>
                </a:extLst>
              </p:cNvPr>
              <p:cNvSpPr txBox="1"/>
              <p:nvPr/>
            </p:nvSpPr>
            <p:spPr>
              <a:xfrm>
                <a:off x="5967128" y="2106271"/>
                <a:ext cx="795456" cy="336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cust01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582098-BC6C-B142-9E00-4B599627A47A}"/>
                  </a:ext>
                </a:extLst>
              </p:cNvPr>
              <p:cNvSpPr txBox="1"/>
              <p:nvPr/>
            </p:nvSpPr>
            <p:spPr>
              <a:xfrm>
                <a:off x="10649843" y="2106271"/>
                <a:ext cx="795456" cy="336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cust02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32C93C7-10D2-0D4E-B65B-16FD1F6E75DA}"/>
                  </a:ext>
                </a:extLst>
              </p:cNvPr>
              <p:cNvCxnSpPr>
                <a:cxnSpLocks/>
                <a:stCxn id="10" idx="3"/>
                <a:endCxn id="4" idx="1"/>
              </p:cNvCxnSpPr>
              <p:nvPr/>
            </p:nvCxnSpPr>
            <p:spPr>
              <a:xfrm>
                <a:off x="6762584" y="2274424"/>
                <a:ext cx="737298" cy="6268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E369656-3EDA-C54B-8143-A164AEE72CCB}"/>
                  </a:ext>
                </a:extLst>
              </p:cNvPr>
              <p:cNvCxnSpPr>
                <a:stCxn id="5" idx="3"/>
                <a:endCxn id="11" idx="1"/>
              </p:cNvCxnSpPr>
              <p:nvPr/>
            </p:nvCxnSpPr>
            <p:spPr>
              <a:xfrm flipV="1">
                <a:off x="9922441" y="2274424"/>
                <a:ext cx="727402" cy="6268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D7ACD-DC7D-CB43-AAE9-83D3966CC55C}"/>
              </a:ext>
            </a:extLst>
          </p:cNvPr>
          <p:cNvSpPr txBox="1">
            <a:spLocks/>
          </p:cNvSpPr>
          <p:nvPr/>
        </p:nvSpPr>
        <p:spPr>
          <a:xfrm>
            <a:off x="6169768" y="1412113"/>
            <a:ext cx="5160995" cy="4771116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None/>
              <a:defRPr sz="2400" b="0" i="0" u="none" strike="noStrike" cap="none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u="sng" dirty="0">
                <a:solidFill>
                  <a:srgbClr val="223C55"/>
                </a:solidFill>
              </a:rPr>
              <a:t>PE Input policy for cust01</a:t>
            </a:r>
          </a:p>
          <a:p>
            <a:br>
              <a:rPr lang="en-US" sz="1400" b="1" dirty="0">
                <a:solidFill>
                  <a:srgbClr val="4472C4"/>
                </a:solidFill>
              </a:rPr>
            </a:br>
            <a:r>
              <a:rPr lang="en-US" sz="1500" dirty="0" err="1">
                <a:solidFill>
                  <a:srgbClr val="4472C4"/>
                </a:solidFill>
              </a:rPr>
              <a:t>ip</a:t>
            </a:r>
            <a:r>
              <a:rPr lang="en-US" sz="1500" dirty="0">
                <a:solidFill>
                  <a:srgbClr val="4472C4"/>
                </a:solidFill>
              </a:rPr>
              <a:t> as-path access-list customer1 permit ^609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>
                <a:solidFill>
                  <a:srgbClr val="4472C4"/>
                </a:solidFill>
              </a:rPr>
              <a:t>!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 err="1">
                <a:solidFill>
                  <a:srgbClr val="4472C4"/>
                </a:solidFill>
              </a:rPr>
              <a:t>ip</a:t>
            </a:r>
            <a:r>
              <a:rPr lang="en-US" sz="1500" dirty="0">
                <a:solidFill>
                  <a:srgbClr val="4472C4"/>
                </a:solidFill>
              </a:rPr>
              <a:t> prefix-list customer1 deny 10.0.0.0/8 le 32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 err="1">
                <a:solidFill>
                  <a:srgbClr val="4472C4"/>
                </a:solidFill>
              </a:rPr>
              <a:t>ip</a:t>
            </a:r>
            <a:r>
              <a:rPr lang="en-US" sz="1500" dirty="0">
                <a:solidFill>
                  <a:srgbClr val="4472C4"/>
                </a:solidFill>
              </a:rPr>
              <a:t> prefix-list customer1 deny 0.0.0.0/0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 err="1">
                <a:solidFill>
                  <a:srgbClr val="4472C4"/>
                </a:solidFill>
              </a:rPr>
              <a:t>ip</a:t>
            </a:r>
            <a:r>
              <a:rPr lang="en-US" sz="1500" dirty="0">
                <a:solidFill>
                  <a:srgbClr val="4472C4"/>
                </a:solidFill>
              </a:rPr>
              <a:t> prefix-list customer1 deny 127.0.0.0/8 le 32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 err="1">
                <a:solidFill>
                  <a:srgbClr val="4472C4"/>
                </a:solidFill>
              </a:rPr>
              <a:t>ip</a:t>
            </a:r>
            <a:r>
              <a:rPr lang="en-US" sz="1500" dirty="0">
                <a:solidFill>
                  <a:srgbClr val="4472C4"/>
                </a:solidFill>
              </a:rPr>
              <a:t> prefix-list customer1 deny 0.0.0.0/8 le 32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 err="1">
                <a:solidFill>
                  <a:srgbClr val="4472C4"/>
                </a:solidFill>
              </a:rPr>
              <a:t>ip</a:t>
            </a:r>
            <a:r>
              <a:rPr lang="en-US" sz="1500" dirty="0">
                <a:solidFill>
                  <a:srgbClr val="4472C4"/>
                </a:solidFill>
              </a:rPr>
              <a:t> prefix-list customer1 permit 0.0.0.0/0 le 32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>
                <a:solidFill>
                  <a:srgbClr val="4472C4"/>
                </a:solidFill>
              </a:rPr>
              <a:t>!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 err="1">
                <a:solidFill>
                  <a:srgbClr val="4472C4"/>
                </a:solidFill>
              </a:rPr>
              <a:t>ip</a:t>
            </a:r>
            <a:r>
              <a:rPr lang="en-US" sz="1500" dirty="0">
                <a:solidFill>
                  <a:srgbClr val="4472C4"/>
                </a:solidFill>
              </a:rPr>
              <a:t> community-list expanded customer1 permit _609:.*_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>
                <a:solidFill>
                  <a:srgbClr val="4472C4"/>
                </a:solidFill>
              </a:rPr>
              <a:t>!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>
                <a:solidFill>
                  <a:srgbClr val="4472C4"/>
                </a:solidFill>
              </a:rPr>
              <a:t>route-map customer1-in permit 10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>
                <a:solidFill>
                  <a:srgbClr val="4472C4"/>
                </a:solidFill>
              </a:rPr>
              <a:t> match as-path customer1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>
                <a:solidFill>
                  <a:srgbClr val="4472C4"/>
                </a:solidFill>
              </a:rPr>
              <a:t> match </a:t>
            </a:r>
            <a:r>
              <a:rPr lang="en-US" sz="1500" dirty="0" err="1">
                <a:solidFill>
                  <a:srgbClr val="4472C4"/>
                </a:solidFill>
              </a:rPr>
              <a:t>ip</a:t>
            </a:r>
            <a:r>
              <a:rPr lang="en-US" sz="1500" dirty="0">
                <a:solidFill>
                  <a:srgbClr val="4472C4"/>
                </a:solidFill>
              </a:rPr>
              <a:t> address prefix-list customer1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>
                <a:solidFill>
                  <a:srgbClr val="4472C4"/>
                </a:solidFill>
              </a:rPr>
              <a:t> match community customer1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>
                <a:solidFill>
                  <a:srgbClr val="4472C4"/>
                </a:solidFill>
              </a:rPr>
              <a:t> set community 609:1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>
                <a:solidFill>
                  <a:srgbClr val="4472C4"/>
                </a:solidFill>
              </a:rPr>
              <a:t>!</a:t>
            </a:r>
            <a:br>
              <a:rPr lang="en-US" sz="1500" dirty="0">
                <a:solidFill>
                  <a:srgbClr val="4472C4"/>
                </a:solidFill>
              </a:rPr>
            </a:br>
            <a:r>
              <a:rPr lang="en-US" sz="1500" dirty="0">
                <a:solidFill>
                  <a:srgbClr val="4472C4"/>
                </a:solidFill>
              </a:rPr>
              <a:t>route-map customer1-in deny 20</a:t>
            </a:r>
          </a:p>
        </p:txBody>
      </p:sp>
    </p:spTree>
    <p:extLst>
      <p:ext uri="{BB962C8B-B14F-4D97-AF65-F5344CB8AC3E}">
        <p14:creationId xmlns:p14="http://schemas.microsoft.com/office/powerpoint/2010/main" val="73085160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F3F-02C1-824D-B1F9-36E841BD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 #2 – Test a routing policy change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86A49A-9EA4-EA44-88F8-B0DD3351AA0F}"/>
              </a:ext>
            </a:extLst>
          </p:cNvPr>
          <p:cNvGrpSpPr>
            <a:grpSpLocks noChangeAspect="1"/>
          </p:cNvGrpSpPr>
          <p:nvPr/>
        </p:nvGrpSpPr>
        <p:grpSpPr>
          <a:xfrm>
            <a:off x="1794251" y="2746111"/>
            <a:ext cx="7927219" cy="2103120"/>
            <a:chOff x="5757861" y="2295676"/>
            <a:chExt cx="5774680" cy="1532044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735B8A7-CA8E-BC40-828A-7D7F2921B60E}"/>
                </a:ext>
              </a:extLst>
            </p:cNvPr>
            <p:cNvSpPr/>
            <p:nvPr/>
          </p:nvSpPr>
          <p:spPr>
            <a:xfrm>
              <a:off x="5757861" y="2295676"/>
              <a:ext cx="5774680" cy="15320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4281E2-8E57-A241-8A6C-E5ECB01715E1}"/>
                </a:ext>
              </a:extLst>
            </p:cNvPr>
            <p:cNvGrpSpPr/>
            <p:nvPr/>
          </p:nvGrpSpPr>
          <p:grpSpPr>
            <a:xfrm>
              <a:off x="5906115" y="2466755"/>
              <a:ext cx="5478171" cy="1284625"/>
              <a:chOff x="5967128" y="1925624"/>
              <a:chExt cx="5478171" cy="128462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C24265-36C3-B449-998F-81E4F35E58D2}"/>
                  </a:ext>
                </a:extLst>
              </p:cNvPr>
              <p:cNvSpPr txBox="1"/>
              <p:nvPr/>
            </p:nvSpPr>
            <p:spPr>
              <a:xfrm>
                <a:off x="5967128" y="2106271"/>
                <a:ext cx="795456" cy="336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cust01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582098-BC6C-B142-9E00-4B599627A47A}"/>
                  </a:ext>
                </a:extLst>
              </p:cNvPr>
              <p:cNvSpPr txBox="1"/>
              <p:nvPr/>
            </p:nvSpPr>
            <p:spPr>
              <a:xfrm>
                <a:off x="10649843" y="2106271"/>
                <a:ext cx="795456" cy="336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cust02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A409C9-A0D9-7A4D-AEB6-17D52B1D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7499882" y="1925624"/>
                <a:ext cx="822960" cy="82296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2E6324-5891-E948-8E2A-A41EB79C4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9099481" y="1925624"/>
                <a:ext cx="822960" cy="82296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BBBE290-D73F-A94E-943E-C58375E747F0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8322842" y="2337104"/>
                <a:ext cx="776639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926371-6B38-244D-8A87-FA907337285B}"/>
                  </a:ext>
                </a:extLst>
              </p:cNvPr>
              <p:cNvSpPr txBox="1"/>
              <p:nvPr/>
            </p:nvSpPr>
            <p:spPr>
              <a:xfrm>
                <a:off x="7582066" y="2748584"/>
                <a:ext cx="699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pe1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CA1298-831D-2D48-AF5C-1B1310A7C1D7}"/>
                  </a:ext>
                </a:extLst>
              </p:cNvPr>
              <p:cNvSpPr txBox="1"/>
              <p:nvPr/>
            </p:nvSpPr>
            <p:spPr>
              <a:xfrm>
                <a:off x="9161346" y="2748583"/>
                <a:ext cx="699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pe2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32C93C7-10D2-0D4E-B65B-16FD1F6E75DA}"/>
                  </a:ext>
                </a:extLst>
              </p:cNvPr>
              <p:cNvCxnSpPr>
                <a:cxnSpLocks/>
                <a:stCxn id="10" idx="3"/>
                <a:endCxn id="4" idx="1"/>
              </p:cNvCxnSpPr>
              <p:nvPr/>
            </p:nvCxnSpPr>
            <p:spPr>
              <a:xfrm>
                <a:off x="6762584" y="2274424"/>
                <a:ext cx="737298" cy="6268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E369656-3EDA-C54B-8143-A164AEE72CCB}"/>
                  </a:ext>
                </a:extLst>
              </p:cNvPr>
              <p:cNvCxnSpPr>
                <a:stCxn id="5" idx="3"/>
                <a:endCxn id="11" idx="1"/>
              </p:cNvCxnSpPr>
              <p:nvPr/>
            </p:nvCxnSpPr>
            <p:spPr>
              <a:xfrm flipV="1">
                <a:off x="9922441" y="2274424"/>
                <a:ext cx="727402" cy="6268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D7ACD-DC7D-CB43-AAE9-83D3966CC55C}"/>
              </a:ext>
            </a:extLst>
          </p:cNvPr>
          <p:cNvSpPr txBox="1">
            <a:spLocks/>
          </p:cNvSpPr>
          <p:nvPr/>
        </p:nvSpPr>
        <p:spPr>
          <a:xfrm>
            <a:off x="6169768" y="1412112"/>
            <a:ext cx="5160995" cy="5153787"/>
          </a:xfrm>
          <a:prstGeom prst="rect">
            <a:avLst/>
          </a:prstGeom>
          <a:solidFill>
            <a:schemeClr val="tx2"/>
          </a:solidFill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None/>
              <a:defRPr sz="2400" b="0" i="0" u="none" strike="noStrike" cap="none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u="sng" dirty="0">
                <a:solidFill>
                  <a:srgbClr val="223C55"/>
                </a:solidFill>
              </a:rPr>
              <a:t>Update policy to block /24 prefixes</a:t>
            </a:r>
          </a:p>
          <a:p>
            <a:br>
              <a:rPr lang="en-US" sz="1400" b="1" dirty="0">
                <a:solidFill>
                  <a:srgbClr val="4472C4"/>
                </a:solidFill>
              </a:rPr>
            </a:br>
            <a:r>
              <a:rPr lang="en-US" sz="1600" dirty="0" err="1">
                <a:solidFill>
                  <a:srgbClr val="4472C4"/>
                </a:solidFill>
              </a:rPr>
              <a:t>ip</a:t>
            </a:r>
            <a:r>
              <a:rPr lang="en-US" sz="1600" dirty="0">
                <a:solidFill>
                  <a:srgbClr val="4472C4"/>
                </a:solidFill>
              </a:rPr>
              <a:t> as-path access-list customer1 permit ^609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>
                <a:solidFill>
                  <a:srgbClr val="4472C4"/>
                </a:solidFill>
              </a:rPr>
              <a:t>!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 err="1">
                <a:solidFill>
                  <a:srgbClr val="4472C4"/>
                </a:solidFill>
              </a:rPr>
              <a:t>ip</a:t>
            </a:r>
            <a:r>
              <a:rPr lang="en-US" sz="1600" dirty="0">
                <a:solidFill>
                  <a:srgbClr val="4472C4"/>
                </a:solidFill>
              </a:rPr>
              <a:t> prefix-list customer1 deny 10.0.0.0/8 le 32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 err="1">
                <a:solidFill>
                  <a:srgbClr val="4472C4"/>
                </a:solidFill>
              </a:rPr>
              <a:t>ip</a:t>
            </a:r>
            <a:r>
              <a:rPr lang="en-US" sz="1600" dirty="0">
                <a:solidFill>
                  <a:srgbClr val="4472C4"/>
                </a:solidFill>
              </a:rPr>
              <a:t> prefix-list customer1 deny 0.0.0.0/0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 err="1">
                <a:solidFill>
                  <a:srgbClr val="4472C4"/>
                </a:solidFill>
              </a:rPr>
              <a:t>ip</a:t>
            </a:r>
            <a:r>
              <a:rPr lang="en-US" sz="1600" dirty="0">
                <a:solidFill>
                  <a:srgbClr val="4472C4"/>
                </a:solidFill>
              </a:rPr>
              <a:t> prefix-list customer1 deny 127.0.0.0/8 le 32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 err="1">
                <a:solidFill>
                  <a:srgbClr val="4472C4"/>
                </a:solidFill>
              </a:rPr>
              <a:t>ip</a:t>
            </a:r>
            <a:r>
              <a:rPr lang="en-US" sz="1600" dirty="0">
                <a:solidFill>
                  <a:srgbClr val="4472C4"/>
                </a:solidFill>
              </a:rPr>
              <a:t> prefix-list customer1 deny 0.0.0.0/8 le 32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 err="1">
                <a:solidFill>
                  <a:srgbClr val="4472C4"/>
                </a:solidFill>
              </a:rPr>
              <a:t>ip</a:t>
            </a:r>
            <a:r>
              <a:rPr lang="en-US" sz="1600" dirty="0">
                <a:solidFill>
                  <a:srgbClr val="4472C4"/>
                </a:solidFill>
              </a:rPr>
              <a:t> prefix-list customer1 permit 0.0.0.0/0 le 32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>
                <a:solidFill>
                  <a:srgbClr val="4472C4"/>
                </a:solidFill>
              </a:rPr>
              <a:t>!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 err="1">
                <a:solidFill>
                  <a:srgbClr val="FF0000"/>
                </a:solidFill>
              </a:rPr>
              <a:t>ip</a:t>
            </a:r>
            <a:r>
              <a:rPr lang="en-US" sz="1600" dirty="0">
                <a:solidFill>
                  <a:srgbClr val="FF0000"/>
                </a:solidFill>
              </a:rPr>
              <a:t> prefix-list BLOCK24 permit 0.0.0.0/0 </a:t>
            </a:r>
            <a:r>
              <a:rPr lang="en-US" sz="1600" dirty="0" err="1">
                <a:solidFill>
                  <a:srgbClr val="FF0000"/>
                </a:solidFill>
              </a:rPr>
              <a:t>ge</a:t>
            </a:r>
            <a:r>
              <a:rPr lang="en-US" sz="1600" dirty="0">
                <a:solidFill>
                  <a:srgbClr val="FF0000"/>
                </a:solidFill>
              </a:rPr>
              <a:t> 24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>
                <a:solidFill>
                  <a:srgbClr val="4472C4"/>
                </a:solidFill>
              </a:rPr>
              <a:t>!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 err="1">
                <a:solidFill>
                  <a:srgbClr val="4472C4"/>
                </a:solidFill>
              </a:rPr>
              <a:t>ip</a:t>
            </a:r>
            <a:r>
              <a:rPr lang="en-US" sz="1600" dirty="0">
                <a:solidFill>
                  <a:srgbClr val="4472C4"/>
                </a:solidFill>
              </a:rPr>
              <a:t> community-list expanded customer1 permit _609:.*_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>
                <a:solidFill>
                  <a:srgbClr val="4472C4"/>
                </a:solidFill>
              </a:rPr>
              <a:t>!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route-map customer1-in deny 10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 match </a:t>
            </a:r>
            <a:r>
              <a:rPr lang="en-US" sz="1600" dirty="0" err="1">
                <a:solidFill>
                  <a:srgbClr val="FF0000"/>
                </a:solidFill>
              </a:rPr>
              <a:t>ip</a:t>
            </a:r>
            <a:r>
              <a:rPr lang="en-US" sz="1600" dirty="0">
                <a:solidFill>
                  <a:srgbClr val="FF0000"/>
                </a:solidFill>
              </a:rPr>
              <a:t> address prefix-list BLOCK24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>
                <a:solidFill>
                  <a:srgbClr val="4472C4"/>
                </a:solidFill>
              </a:rPr>
              <a:t>!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>
                <a:solidFill>
                  <a:srgbClr val="4472C4"/>
                </a:solidFill>
              </a:rPr>
              <a:t>route-map customer1-in permit 20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>
                <a:solidFill>
                  <a:srgbClr val="4472C4"/>
                </a:solidFill>
              </a:rPr>
              <a:t> match as-path customer1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>
                <a:solidFill>
                  <a:srgbClr val="4472C4"/>
                </a:solidFill>
              </a:rPr>
              <a:t> match </a:t>
            </a:r>
            <a:r>
              <a:rPr lang="en-US" sz="1600" dirty="0" err="1">
                <a:solidFill>
                  <a:srgbClr val="4472C4"/>
                </a:solidFill>
              </a:rPr>
              <a:t>ip</a:t>
            </a:r>
            <a:r>
              <a:rPr lang="en-US" sz="1600" dirty="0">
                <a:solidFill>
                  <a:srgbClr val="4472C4"/>
                </a:solidFill>
              </a:rPr>
              <a:t> address prefix-list customer1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>
                <a:solidFill>
                  <a:srgbClr val="4472C4"/>
                </a:solidFill>
              </a:rPr>
              <a:t> match community customer1</a:t>
            </a:r>
            <a:br>
              <a:rPr lang="en-US" sz="1600" dirty="0">
                <a:solidFill>
                  <a:srgbClr val="4472C4"/>
                </a:solidFill>
              </a:rPr>
            </a:br>
            <a:r>
              <a:rPr lang="en-US" sz="1600" dirty="0">
                <a:solidFill>
                  <a:srgbClr val="4472C4"/>
                </a:solidFill>
              </a:rPr>
              <a:t> set community 609:1 additive</a:t>
            </a:r>
          </a:p>
          <a:p>
            <a:r>
              <a:rPr lang="en-US" sz="1600" dirty="0">
                <a:solidFill>
                  <a:srgbClr val="4472C4"/>
                </a:solidFill>
              </a:rPr>
              <a:t>!</a:t>
            </a:r>
          </a:p>
          <a:p>
            <a:r>
              <a:rPr lang="en-US" sz="1600" dirty="0">
                <a:solidFill>
                  <a:srgbClr val="4472C4"/>
                </a:solidFill>
              </a:rPr>
              <a:t>route-map customer1-in deny 30</a:t>
            </a:r>
          </a:p>
        </p:txBody>
      </p:sp>
    </p:spTree>
    <p:extLst>
      <p:ext uri="{BB962C8B-B14F-4D97-AF65-F5344CB8AC3E}">
        <p14:creationId xmlns:p14="http://schemas.microsoft.com/office/powerpoint/2010/main" val="1537375412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F3F-02C1-824D-B1F9-36E841BD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 #2 – Test a routing policy change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57749B-F273-524C-B802-B8E4ABB579FC}"/>
              </a:ext>
            </a:extLst>
          </p:cNvPr>
          <p:cNvSpPr txBox="1">
            <a:spLocks/>
          </p:cNvSpPr>
          <p:nvPr/>
        </p:nvSpPr>
        <p:spPr>
          <a:xfrm>
            <a:off x="838200" y="147732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None/>
              <a:defRPr sz="2400" b="0" i="0" u="none" strike="noStrike" cap="none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>
              <a:solidFill>
                <a:srgbClr val="4472C4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9F2229-CEEE-794E-AEBC-8A00FBBF9433}"/>
              </a:ext>
            </a:extLst>
          </p:cNvPr>
          <p:cNvSpPr txBox="1">
            <a:spLocks/>
          </p:cNvSpPr>
          <p:nvPr/>
        </p:nvSpPr>
        <p:spPr>
          <a:xfrm>
            <a:off x="990600" y="162972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None/>
              <a:defRPr sz="2400" b="0" i="0" u="none" strike="noStrike" cap="none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4472C4"/>
                </a:solidFill>
              </a:rPr>
              <a:t>Process to analyze routing policy change</a:t>
            </a:r>
          </a:p>
          <a:p>
            <a:endParaRPr lang="en-US" dirty="0">
              <a:solidFill>
                <a:srgbClr val="4472C4"/>
              </a:solidFill>
            </a:endParaRPr>
          </a:p>
          <a:p>
            <a:pPr marL="508000" indent="-457200">
              <a:lnSpc>
                <a:spcPct val="150000"/>
              </a:lnSpc>
              <a:buClr>
                <a:srgbClr val="4472C4"/>
              </a:buClr>
              <a:buSzPct val="100000"/>
              <a:buFont typeface="+mj-lt"/>
              <a:buAutoNum type="arabicParenR"/>
            </a:pPr>
            <a:r>
              <a:rPr lang="en-US" sz="2000" dirty="0">
                <a:solidFill>
                  <a:srgbClr val="4472C4"/>
                </a:solidFill>
              </a:rPr>
              <a:t>Collect </a:t>
            </a:r>
            <a:r>
              <a:rPr lang="en-US" sz="2000" b="1" dirty="0">
                <a:solidFill>
                  <a:srgbClr val="4472C4"/>
                </a:solidFill>
              </a:rPr>
              <a:t>BGP-</a:t>
            </a:r>
            <a:r>
              <a:rPr lang="en-US" sz="2000" b="1" dirty="0" err="1">
                <a:solidFill>
                  <a:srgbClr val="4472C4"/>
                </a:solidFill>
              </a:rPr>
              <a:t>Adj</a:t>
            </a:r>
            <a:r>
              <a:rPr lang="en-US" sz="2000" b="1" dirty="0">
                <a:solidFill>
                  <a:srgbClr val="4472C4"/>
                </a:solidFill>
              </a:rPr>
              <a:t>-RIB-In</a:t>
            </a:r>
            <a:r>
              <a:rPr lang="en-US" sz="2000" dirty="0">
                <a:solidFill>
                  <a:srgbClr val="4472C4"/>
                </a:solidFill>
              </a:rPr>
              <a:t> for peer in question</a:t>
            </a:r>
          </a:p>
          <a:p>
            <a:pPr marL="508000" indent="-457200">
              <a:lnSpc>
                <a:spcPct val="150000"/>
              </a:lnSpc>
              <a:buClr>
                <a:srgbClr val="4472C4"/>
              </a:buClr>
              <a:buSzPct val="100000"/>
              <a:buFont typeface="+mj-lt"/>
              <a:buAutoNum type="arabicParenR"/>
            </a:pPr>
            <a:r>
              <a:rPr lang="en-US" sz="2000" dirty="0">
                <a:solidFill>
                  <a:srgbClr val="4472C4"/>
                </a:solidFill>
              </a:rPr>
              <a:t>Upload snapshot with current and proposed policy to Batfish</a:t>
            </a:r>
          </a:p>
          <a:p>
            <a:pPr marL="508000" indent="-457200">
              <a:lnSpc>
                <a:spcPct val="150000"/>
              </a:lnSpc>
              <a:buClr>
                <a:srgbClr val="4472C4"/>
              </a:buClr>
              <a:buSzPct val="100000"/>
              <a:buFont typeface="+mj-lt"/>
              <a:buAutoNum type="arabicParenR"/>
            </a:pPr>
            <a:r>
              <a:rPr lang="en-US" sz="2000" dirty="0">
                <a:solidFill>
                  <a:srgbClr val="4472C4"/>
                </a:solidFill>
              </a:rPr>
              <a:t>Compare Batfish routing policy evaluation between current and proposed policy</a:t>
            </a:r>
          </a:p>
        </p:txBody>
      </p:sp>
    </p:spTree>
    <p:extLst>
      <p:ext uri="{BB962C8B-B14F-4D97-AF65-F5344CB8AC3E}">
        <p14:creationId xmlns:p14="http://schemas.microsoft.com/office/powerpoint/2010/main" val="4093727496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AB24-850A-6D40-B392-96BCE64B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7440"/>
            <a:ext cx="10906122" cy="1042415"/>
          </a:xfrm>
        </p:spPr>
        <p:txBody>
          <a:bodyPr>
            <a:noAutofit/>
          </a:bodyPr>
          <a:lstStyle/>
          <a:p>
            <a:r>
              <a:rPr lang="en-US" dirty="0"/>
              <a:t>DEMO #3 – Prevent a route-leak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EA8D87-DAF2-AC45-9A81-B52C645E983A}"/>
              </a:ext>
            </a:extLst>
          </p:cNvPr>
          <p:cNvGrpSpPr/>
          <p:nvPr/>
        </p:nvGrpSpPr>
        <p:grpSpPr>
          <a:xfrm>
            <a:off x="1709187" y="1690576"/>
            <a:ext cx="8147191" cy="3817089"/>
            <a:chOff x="1709187" y="1690576"/>
            <a:chExt cx="8147191" cy="381708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679DAF5-87EB-6D42-9DEC-29E7ECF80A06}"/>
                </a:ext>
              </a:extLst>
            </p:cNvPr>
            <p:cNvSpPr/>
            <p:nvPr/>
          </p:nvSpPr>
          <p:spPr>
            <a:xfrm>
              <a:off x="1709187" y="1690576"/>
              <a:ext cx="8147191" cy="38170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628317-C82D-1A40-95C3-C3722AAD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144393" y="1907071"/>
              <a:ext cx="1129722" cy="11297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4039D4-85C1-4549-84DD-44053E85F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340250" y="1907071"/>
              <a:ext cx="1129722" cy="112972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A13995-0081-7E4B-8394-682A2CC3140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5274115" y="2471932"/>
              <a:ext cx="1066135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36DD9D-E2E3-5045-A3E7-6F899629B674}"/>
                </a:ext>
              </a:extLst>
            </p:cNvPr>
            <p:cNvSpPr txBox="1"/>
            <p:nvPr/>
          </p:nvSpPr>
          <p:spPr>
            <a:xfrm>
              <a:off x="4257211" y="3036793"/>
              <a:ext cx="959871" cy="633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23C55"/>
                  </a:solidFill>
                  <a:effectLst/>
                  <a:uLnTx/>
                  <a:uFillTx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pe1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C8B4BE-16C2-FB4E-A1B9-22E95539A901}"/>
                </a:ext>
              </a:extLst>
            </p:cNvPr>
            <p:cNvSpPr txBox="1"/>
            <p:nvPr/>
          </p:nvSpPr>
          <p:spPr>
            <a:xfrm>
              <a:off x="2040298" y="2155055"/>
              <a:ext cx="1091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23C55"/>
                  </a:solidFill>
                  <a:effectLst/>
                  <a:uLnTx/>
                  <a:uFillTx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cust01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1E68-EF88-B54F-9552-BADC3E5FD63E}"/>
                </a:ext>
              </a:extLst>
            </p:cNvPr>
            <p:cNvSpPr txBox="1"/>
            <p:nvPr/>
          </p:nvSpPr>
          <p:spPr>
            <a:xfrm>
              <a:off x="8468516" y="2155055"/>
              <a:ext cx="1091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23C55"/>
                  </a:solidFill>
                  <a:effectLst/>
                  <a:uLnTx/>
                  <a:uFillTx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cust02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CD43BC-F11A-0C43-BAF1-11DB4B6DEB46}"/>
                </a:ext>
              </a:extLst>
            </p:cNvPr>
            <p:cNvCxnSpPr>
              <a:cxnSpLocks/>
              <a:stCxn id="12" idx="3"/>
              <a:endCxn id="7" idx="1"/>
            </p:cNvCxnSpPr>
            <p:nvPr/>
          </p:nvCxnSpPr>
          <p:spPr>
            <a:xfrm>
              <a:off x="3132264" y="2385888"/>
              <a:ext cx="1012129" cy="8604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A7BD571-4260-224F-9DE4-A23CB20CED69}"/>
                </a:ext>
              </a:extLst>
            </p:cNvPr>
            <p:cNvCxnSpPr>
              <a:stCxn id="8" idx="3"/>
              <a:endCxn id="13" idx="1"/>
            </p:cNvCxnSpPr>
            <p:nvPr/>
          </p:nvCxnSpPr>
          <p:spPr>
            <a:xfrm flipV="1">
              <a:off x="7469972" y="2385888"/>
              <a:ext cx="998544" cy="8604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B9A302A-3AD1-ED42-BC28-270AD10EE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155062" y="3670546"/>
              <a:ext cx="1129722" cy="11297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611F66-C815-FE42-B4E2-32C9D27916FC}"/>
                </a:ext>
              </a:extLst>
            </p:cNvPr>
            <p:cNvSpPr txBox="1"/>
            <p:nvPr/>
          </p:nvSpPr>
          <p:spPr>
            <a:xfrm>
              <a:off x="4324913" y="4864731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23C55"/>
                  </a:solidFill>
                  <a:effectLst/>
                  <a:uLnTx/>
                  <a:uFillTx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pe3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EFE95B-8750-7443-825F-107FFD701C90}"/>
                </a:ext>
              </a:extLst>
            </p:cNvPr>
            <p:cNvCxnSpPr>
              <a:cxnSpLocks/>
              <a:stCxn id="16" idx="3"/>
              <a:endCxn id="8" idx="2"/>
            </p:cNvCxnSpPr>
            <p:nvPr/>
          </p:nvCxnSpPr>
          <p:spPr>
            <a:xfrm flipV="1">
              <a:off x="5284784" y="3036793"/>
              <a:ext cx="1620327" cy="119861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FC6314-6D06-AF42-AA76-53DF6F88B286}"/>
                </a:ext>
              </a:extLst>
            </p:cNvPr>
            <p:cNvSpPr txBox="1"/>
            <p:nvPr/>
          </p:nvSpPr>
          <p:spPr>
            <a:xfrm>
              <a:off x="6425175" y="3036792"/>
              <a:ext cx="959871" cy="633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23C55"/>
                  </a:solidFill>
                  <a:effectLst/>
                  <a:uLnTx/>
                  <a:uFillTx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pe2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492C1DC-258F-FB47-A81E-C12E9671A799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>
              <a:off x="4709254" y="3036793"/>
              <a:ext cx="10669" cy="63375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2E1FDA-9279-1141-94D8-A5A54BA7182B}"/>
                </a:ext>
              </a:extLst>
            </p:cNvPr>
            <p:cNvSpPr txBox="1"/>
            <p:nvPr/>
          </p:nvSpPr>
          <p:spPr>
            <a:xfrm>
              <a:off x="1843083" y="2950749"/>
              <a:ext cx="1503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</a:pPr>
              <a:r>
                <a:rPr lang="en-US" sz="2400" dirty="0">
                  <a:solidFill>
                    <a:srgbClr val="223C5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i</a:t>
              </a: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3C55"/>
                  </a:solidFill>
                  <a:effectLst/>
                  <a:uLnTx/>
                  <a:uFillTx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sp</a:t>
              </a:r>
              <a:r>
                <a:rPr lang="en-US" sz="2400" dirty="0">
                  <a:solidFill>
                    <a:srgbClr val="223C5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01-nyc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23C55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0B1575-403C-694C-812D-3CFA0D8B885A}"/>
                </a:ext>
              </a:extLst>
            </p:cNvPr>
            <p:cNvSpPr txBox="1"/>
            <p:nvPr/>
          </p:nvSpPr>
          <p:spPr>
            <a:xfrm>
              <a:off x="1825450" y="4235407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</a:pPr>
              <a:r>
                <a:rPr lang="en-US" sz="2400" dirty="0">
                  <a:solidFill>
                    <a:srgbClr val="223C5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i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23C55"/>
                  </a:solidFill>
                  <a:effectLst/>
                  <a:uLnTx/>
                  <a:uFillTx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sp01-den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0D14D8-68EC-AD4C-BA10-D2E1C48FC214}"/>
                </a:ext>
              </a:extLst>
            </p:cNvPr>
            <p:cNvSpPr txBox="1"/>
            <p:nvPr/>
          </p:nvSpPr>
          <p:spPr>
            <a:xfrm>
              <a:off x="8311305" y="3206567"/>
              <a:ext cx="1418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</a:pPr>
              <a:r>
                <a:rPr lang="en-US" sz="2400" dirty="0">
                  <a:solidFill>
                    <a:srgbClr val="223C5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i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23C55"/>
                  </a:solidFill>
                  <a:effectLst/>
                  <a:uLnTx/>
                  <a:uFillTx/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  <a:sym typeface="Calibri"/>
                </a:rPr>
                <a:t>sp02-chi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8EF0B20-024F-F940-82CC-437BCD7B4C11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3347021" y="2781300"/>
              <a:ext cx="910190" cy="4002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9A5CAC4-14CD-1340-859D-1804FCDC69D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3364654" y="4235407"/>
              <a:ext cx="779739" cy="23083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C89D9FC-AD06-1A4A-AD82-6793F95B41E1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 flipV="1">
              <a:off x="7385046" y="2781300"/>
              <a:ext cx="926259" cy="65610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833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F3F-02C1-824D-B1F9-36E841BD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 #3 – Prevent a route-leak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57749B-F273-524C-B802-B8E4ABB579FC}"/>
              </a:ext>
            </a:extLst>
          </p:cNvPr>
          <p:cNvSpPr txBox="1">
            <a:spLocks/>
          </p:cNvSpPr>
          <p:nvPr/>
        </p:nvSpPr>
        <p:spPr>
          <a:xfrm>
            <a:off x="838200" y="147732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None/>
              <a:defRPr sz="2400" b="0" i="0" u="none" strike="noStrike" cap="none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>
              <a:solidFill>
                <a:srgbClr val="4472C4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9F2229-CEEE-794E-AEBC-8A00FBBF9433}"/>
              </a:ext>
            </a:extLst>
          </p:cNvPr>
          <p:cNvSpPr txBox="1">
            <a:spLocks/>
          </p:cNvSpPr>
          <p:nvPr/>
        </p:nvSpPr>
        <p:spPr>
          <a:xfrm>
            <a:off x="990600" y="1477326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None/>
              <a:defRPr sz="2400" b="0" i="0" u="none" strike="noStrike" cap="none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4472C4"/>
                </a:solidFill>
              </a:rPr>
              <a:t>Scenario</a:t>
            </a:r>
          </a:p>
          <a:p>
            <a:endParaRPr lang="en-US" dirty="0">
              <a:solidFill>
                <a:srgbClr val="4472C4"/>
              </a:solidFill>
            </a:endParaRPr>
          </a:p>
          <a:p>
            <a:pPr marL="508000" indent="-457200">
              <a:lnSpc>
                <a:spcPct val="150000"/>
              </a:lnSpc>
              <a:buClr>
                <a:srgbClr val="4472C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72C4"/>
                </a:solidFill>
              </a:rPr>
              <a:t>Peer AS isp01 wants to send prefixes of length &gt;/24 to load-balance traffic across </a:t>
            </a:r>
            <a:br>
              <a:rPr lang="en-US" sz="2000" dirty="0">
                <a:solidFill>
                  <a:srgbClr val="4472C4"/>
                </a:solidFill>
              </a:rPr>
            </a:br>
            <a:r>
              <a:rPr lang="en-US" sz="2000" dirty="0">
                <a:solidFill>
                  <a:srgbClr val="4472C4"/>
                </a:solidFill>
              </a:rPr>
              <a:t>peering links</a:t>
            </a:r>
          </a:p>
          <a:p>
            <a:pPr>
              <a:lnSpc>
                <a:spcPct val="150000"/>
              </a:lnSpc>
              <a:buClr>
                <a:srgbClr val="4472C4"/>
              </a:buClr>
              <a:buSzPct val="100000"/>
            </a:pPr>
            <a:endParaRPr lang="en-US" sz="2000" b="1" dirty="0">
              <a:solidFill>
                <a:srgbClr val="4472C4"/>
              </a:solidFill>
            </a:endParaRPr>
          </a:p>
          <a:p>
            <a:pPr>
              <a:lnSpc>
                <a:spcPct val="150000"/>
              </a:lnSpc>
              <a:buClr>
                <a:srgbClr val="4472C4"/>
              </a:buClr>
              <a:buSzPct val="100000"/>
            </a:pPr>
            <a:r>
              <a:rPr lang="en-US" b="1" dirty="0">
                <a:solidFill>
                  <a:srgbClr val="4472C4"/>
                </a:solidFill>
              </a:rPr>
              <a:t>Validation Steps</a:t>
            </a:r>
          </a:p>
          <a:p>
            <a:pPr>
              <a:lnSpc>
                <a:spcPct val="150000"/>
              </a:lnSpc>
              <a:buClr>
                <a:srgbClr val="4472C4"/>
              </a:buClr>
              <a:buSzPct val="100000"/>
            </a:pPr>
            <a:endParaRPr lang="en-US" sz="2000" dirty="0">
              <a:solidFill>
                <a:srgbClr val="4472C4"/>
              </a:solidFill>
            </a:endParaRPr>
          </a:p>
          <a:p>
            <a:pPr marL="508000" indent="-457200">
              <a:lnSpc>
                <a:spcPct val="150000"/>
              </a:lnSpc>
              <a:buClr>
                <a:srgbClr val="4472C4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472C4"/>
                </a:solidFill>
              </a:rPr>
              <a:t>Collect </a:t>
            </a:r>
            <a:r>
              <a:rPr lang="en-US" sz="2000" b="1" dirty="0">
                <a:solidFill>
                  <a:srgbClr val="4472C4"/>
                </a:solidFill>
              </a:rPr>
              <a:t>BGP-</a:t>
            </a:r>
            <a:r>
              <a:rPr lang="en-US" sz="2000" b="1" dirty="0" err="1">
                <a:solidFill>
                  <a:srgbClr val="4472C4"/>
                </a:solidFill>
              </a:rPr>
              <a:t>Adj</a:t>
            </a:r>
            <a:r>
              <a:rPr lang="en-US" sz="2000" b="1" dirty="0">
                <a:solidFill>
                  <a:srgbClr val="4472C4"/>
                </a:solidFill>
              </a:rPr>
              <a:t>-RIB-In </a:t>
            </a:r>
            <a:r>
              <a:rPr lang="en-US" sz="2000" dirty="0">
                <a:solidFill>
                  <a:srgbClr val="4472C4"/>
                </a:solidFill>
              </a:rPr>
              <a:t>and verify that existing policy blocks &gt;/24 prefixes</a:t>
            </a:r>
          </a:p>
          <a:p>
            <a:pPr marL="508000" indent="-457200">
              <a:lnSpc>
                <a:spcPct val="150000"/>
              </a:lnSpc>
              <a:buClr>
                <a:srgbClr val="4472C4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472C4"/>
                </a:solidFill>
              </a:rPr>
              <a:t>Update policy and test to verify that policy accepts prefixes</a:t>
            </a:r>
          </a:p>
          <a:p>
            <a:pPr marL="508000" indent="-457200">
              <a:lnSpc>
                <a:spcPct val="150000"/>
              </a:lnSpc>
              <a:buClr>
                <a:srgbClr val="4472C4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472C4"/>
                </a:solidFill>
              </a:rPr>
              <a:t>Validate that prefixes are not exported out of your AS</a:t>
            </a:r>
          </a:p>
          <a:p>
            <a:pPr marL="508000" indent="-457200">
              <a:lnSpc>
                <a:spcPct val="150000"/>
              </a:lnSpc>
              <a:buClr>
                <a:srgbClr val="4472C4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472C4"/>
                </a:solidFill>
              </a:rPr>
              <a:t>Repeat 3 &amp; 4 until policy is correct</a:t>
            </a:r>
          </a:p>
        </p:txBody>
      </p:sp>
    </p:spTree>
    <p:extLst>
      <p:ext uri="{BB962C8B-B14F-4D97-AF65-F5344CB8AC3E}">
        <p14:creationId xmlns:p14="http://schemas.microsoft.com/office/powerpoint/2010/main" val="602954477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6554-9040-3545-B405-871D83E8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Batfish is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FC738-2073-A444-BCD2-F50D0F6D4A1D}"/>
              </a:ext>
            </a:extLst>
          </p:cNvPr>
          <p:cNvSpPr txBox="1">
            <a:spLocks/>
          </p:cNvSpPr>
          <p:nvPr/>
        </p:nvSpPr>
        <p:spPr>
          <a:xfrm>
            <a:off x="838200" y="147732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None/>
              <a:defRPr sz="2400" b="0" i="0" u="none" strike="noStrike" cap="none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One line with Docker</a:t>
            </a:r>
            <a:br>
              <a:rPr lang="en-US" dirty="0"/>
            </a:br>
            <a:r>
              <a:rPr lang="en-US" sz="2000" dirty="0">
                <a:hlinkClick r:id="rId2"/>
              </a:rPr>
              <a:t>https://batfish.readthedocs.io/en/latest/getting_started.html#installing-batfish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Advanced tutorials &amp; videos</a:t>
            </a:r>
            <a:br>
              <a:rPr lang="en-US" dirty="0"/>
            </a:br>
            <a:endParaRPr lang="en-US" dirty="0"/>
          </a:p>
          <a:p>
            <a:pPr marL="457200" lvl="1">
              <a:lnSpc>
                <a:spcPct val="120000"/>
              </a:lnSpc>
              <a:spcAft>
                <a:spcPts val="600"/>
              </a:spcAft>
            </a:pPr>
            <a:r>
              <a:rPr lang="en-US" sz="1800" dirty="0">
                <a:hlinkClick r:id="rId3"/>
              </a:rPr>
              <a:t>https://www.github.com/batfish/pybatfish/</a:t>
            </a:r>
            <a:br>
              <a:rPr lang="en-US" sz="1800" dirty="0">
                <a:hlinkClick r:id="rId3"/>
              </a:rPr>
            </a:br>
            <a:r>
              <a:rPr lang="en-US" sz="1800" dirty="0">
                <a:hlinkClick r:id="rId3"/>
              </a:rPr>
              <a:t>tree/master/jupyter_notebooks</a:t>
            </a:r>
            <a:endParaRPr lang="en-US" sz="1800" dirty="0"/>
          </a:p>
          <a:p>
            <a:pPr marL="457200" lvl="1">
              <a:lnSpc>
                <a:spcPct val="120000"/>
              </a:lnSpc>
              <a:spcAft>
                <a:spcPts val="600"/>
              </a:spcAft>
            </a:pPr>
            <a:r>
              <a:rPr lang="en-US" sz="1800" dirty="0">
                <a:hlinkClick r:id="rId4"/>
              </a:rPr>
              <a:t>https://www.youtube.com/channel/</a:t>
            </a:r>
            <a:br>
              <a:rPr lang="en-US" sz="1800" dirty="0">
                <a:hlinkClick r:id="rId4"/>
              </a:rPr>
            </a:br>
            <a:r>
              <a:rPr lang="en-US" sz="1800" dirty="0">
                <a:hlinkClick r:id="rId4"/>
              </a:rPr>
              <a:t>UCA-OUW_3IOt9U_s60KvmJYA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CCA6B-423B-8742-B085-7D4A51E3B2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6" b="23920"/>
          <a:stretch/>
        </p:blipFill>
        <p:spPr>
          <a:xfrm>
            <a:off x="5946096" y="2357847"/>
            <a:ext cx="5821181" cy="411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3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DF20E-EED5-B84F-9F0D-B4DF5E92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825625"/>
            <a:ext cx="10906123" cy="4351338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3600" dirty="0">
                <a:solidFill>
                  <a:srgbClr val="7030A0"/>
                </a:solidFill>
                <a:hlinkClick r:id="rId2"/>
              </a:rPr>
              <a:t>https://github.com/saparikh/nanog78-demo</a:t>
            </a:r>
            <a:endParaRPr lang="en-US" sz="3600" dirty="0">
              <a:solidFill>
                <a:srgbClr val="7030A0"/>
              </a:solidFill>
            </a:endParaRPr>
          </a:p>
          <a:p>
            <a:pPr marL="114300" indent="0" algn="ctr">
              <a:buNone/>
            </a:pP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7D0DF-AB11-2D46-B00A-019D0E11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presentation and demo</a:t>
            </a:r>
          </a:p>
        </p:txBody>
      </p:sp>
    </p:spTree>
    <p:extLst>
      <p:ext uri="{BB962C8B-B14F-4D97-AF65-F5344CB8AC3E}">
        <p14:creationId xmlns:p14="http://schemas.microsoft.com/office/powerpoint/2010/main" val="111660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6933-BAF3-F24A-A753-012100DE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your BGP policies with Batfish!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95073-4245-9042-BB4D-CF8505BA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55" y="3177250"/>
            <a:ext cx="1005840" cy="100584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A4DEB8D-7FEE-E648-9292-8FAD20279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58" y="4562265"/>
            <a:ext cx="1197033" cy="822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832FB-F9BE-3046-8E61-5B598459F9AC}"/>
              </a:ext>
            </a:extLst>
          </p:cNvPr>
          <p:cNvSpPr/>
          <p:nvPr/>
        </p:nvSpPr>
        <p:spPr>
          <a:xfrm>
            <a:off x="2055913" y="2083879"/>
            <a:ext cx="2364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3600" dirty="0">
                <a:solidFill>
                  <a:prstClr val="black"/>
                </a:solidFill>
                <a:latin typeface="Arial" charset="0"/>
                <a:cs typeface="Arial" charset="0"/>
              </a:rPr>
              <a:t>batfish-org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CB9A-FDC3-004C-A1FD-30A8B3B77C09}"/>
              </a:ext>
            </a:extLst>
          </p:cNvPr>
          <p:cNvSpPr/>
          <p:nvPr/>
        </p:nvSpPr>
        <p:spPr>
          <a:xfrm>
            <a:off x="2116616" y="4650579"/>
            <a:ext cx="2339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3600" dirty="0" err="1">
                <a:solidFill>
                  <a:prstClr val="black"/>
                </a:solidFill>
                <a:latin typeface="Arial" charset="0"/>
                <a:cs typeface="Arial" charset="0"/>
              </a:rPr>
              <a:t>batfish.org</a:t>
            </a:r>
            <a:endParaRPr lang="en-US" sz="36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11F3E1-AE10-E54A-B8B5-13CC331EAF9F}"/>
              </a:ext>
            </a:extLst>
          </p:cNvPr>
          <p:cNvSpPr/>
          <p:nvPr/>
        </p:nvSpPr>
        <p:spPr>
          <a:xfrm>
            <a:off x="2055913" y="3360522"/>
            <a:ext cx="20120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3600" dirty="0">
                <a:solidFill>
                  <a:prstClr val="black"/>
                </a:solidFill>
                <a:latin typeface="Arial" charset="0"/>
                <a:cs typeface="Arial" charset="0"/>
              </a:rPr>
              <a:t>@batfish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C72F2A-EBC3-6A4C-9EB0-214E98BA94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824"/>
          <a:stretch/>
        </p:blipFill>
        <p:spPr>
          <a:xfrm>
            <a:off x="5209673" y="2244473"/>
            <a:ext cx="4991100" cy="2871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712EC8-C4B5-FC46-A02F-0D33143E1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784" y="3427612"/>
            <a:ext cx="684807" cy="684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7186E2-41E9-BB40-B5F3-C8834280E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41" y="1943311"/>
            <a:ext cx="927465" cy="9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7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EB67A0-1D17-8B44-A8C1-F06ED00FB752}"/>
              </a:ext>
            </a:extLst>
          </p:cNvPr>
          <p:cNvSpPr/>
          <p:nvPr/>
        </p:nvSpPr>
        <p:spPr>
          <a:xfrm>
            <a:off x="0" y="6282047"/>
            <a:ext cx="3218213" cy="575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EB1694-9902-9340-9C1F-2D56C2954A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5114D-987F-B145-9E7F-F3EDD60E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Batfish?</a:t>
            </a:r>
          </a:p>
        </p:txBody>
      </p:sp>
      <p:pic>
        <p:nvPicPr>
          <p:cNvPr id="21" name="Google Shape;107;p3">
            <a:extLst>
              <a:ext uri="{FF2B5EF4-FFF2-40B4-BE49-F238E27FC236}">
                <a16:creationId xmlns:a16="http://schemas.microsoft.com/office/drawing/2014/main" id="{7035653D-D503-DA4B-A8BA-158E0124AB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685" y="1392222"/>
            <a:ext cx="3458097" cy="2377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6F37FB-8225-F34B-B737-6B71B42DA358}"/>
              </a:ext>
            </a:extLst>
          </p:cNvPr>
          <p:cNvGrpSpPr/>
          <p:nvPr/>
        </p:nvGrpSpPr>
        <p:grpSpPr>
          <a:xfrm>
            <a:off x="333935" y="4089862"/>
            <a:ext cx="4796444" cy="2192185"/>
            <a:chOff x="2510443" y="4089862"/>
            <a:chExt cx="4796444" cy="21921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4B185C-5695-2A4C-AB38-53D23C85AF80}"/>
                </a:ext>
              </a:extLst>
            </p:cNvPr>
            <p:cNvSpPr/>
            <p:nvPr/>
          </p:nvSpPr>
          <p:spPr>
            <a:xfrm>
              <a:off x="2510443" y="4089862"/>
              <a:ext cx="4796444" cy="2192185"/>
            </a:xfrm>
            <a:prstGeom prst="rect">
              <a:avLst/>
            </a:prstGeom>
            <a:solidFill>
              <a:schemeClr val="bg1"/>
            </a:solidFill>
            <a:effectLst>
              <a:outerShdw blurRad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oogle Shape;106;p3">
              <a:extLst>
                <a:ext uri="{FF2B5EF4-FFF2-40B4-BE49-F238E27FC236}">
                  <a16:creationId xmlns:a16="http://schemas.microsoft.com/office/drawing/2014/main" id="{4E123798-3FE6-FE4E-B6CB-58D26A35229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-2" b="29181"/>
            <a:stretch/>
          </p:blipFill>
          <p:spPr>
            <a:xfrm>
              <a:off x="2611724" y="4182230"/>
              <a:ext cx="4593882" cy="2007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104;p3">
            <a:extLst>
              <a:ext uri="{FF2B5EF4-FFF2-40B4-BE49-F238E27FC236}">
                <a16:creationId xmlns:a16="http://schemas.microsoft.com/office/drawing/2014/main" id="{616AC23A-40EF-AC41-9352-DF279CD59D17}"/>
              </a:ext>
            </a:extLst>
          </p:cNvPr>
          <p:cNvSpPr txBox="1">
            <a:spLocks/>
          </p:cNvSpPr>
          <p:nvPr/>
        </p:nvSpPr>
        <p:spPr>
          <a:xfrm>
            <a:off x="5375298" y="2114508"/>
            <a:ext cx="6657511" cy="360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None/>
              <a:defRPr sz="2400" b="0" i="0" u="none" strike="noStrike" cap="none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>
              <a:lnSpc>
                <a:spcPct val="90000"/>
              </a:lnSpc>
              <a:buSzPts val="2200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Pre-deployment network validation solution</a:t>
            </a:r>
          </a:p>
          <a:p>
            <a:pPr marL="0">
              <a:lnSpc>
                <a:spcPct val="90000"/>
              </a:lnSpc>
              <a:buSzPts val="2200"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>
              <a:lnSpc>
                <a:spcPct val="90000"/>
              </a:lnSpc>
              <a:buSzPts val="2200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Started as a Microsoft Research project in 2012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685800" lvl="1" indent="-228600"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 sourced in 2014 (Apache 2.0)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5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Contributors from Intentionet, BBN, Colgate University, Microsoft, </a:t>
            </a:r>
            <a:b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Princeton, UCLA, USC, …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>
              <a:lnSpc>
                <a:spcPct val="110000"/>
              </a:lnSpc>
              <a:spcBef>
                <a:spcPts val="2000"/>
              </a:spcBef>
              <a:buSzPts val="2200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by many Fortune 500 companies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533963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F959-F98E-8943-B93F-F5F9B9DEB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410"/>
            <a:ext cx="7097486" cy="15689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7313257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04FB-BA5E-2043-96B0-49654890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BDCF1D-B383-AD4B-AFA3-3E24164C703A}"/>
              </a:ext>
            </a:extLst>
          </p:cNvPr>
          <p:cNvGrpSpPr/>
          <p:nvPr/>
        </p:nvGrpSpPr>
        <p:grpSpPr>
          <a:xfrm>
            <a:off x="4798101" y="4419577"/>
            <a:ext cx="2022436" cy="1733400"/>
            <a:chOff x="4798101" y="4419577"/>
            <a:chExt cx="2022436" cy="1733400"/>
          </a:xfrm>
        </p:grpSpPr>
        <p:sp>
          <p:nvSpPr>
            <p:cNvPr id="18" name="Google Shape;168;p6">
              <a:extLst>
                <a:ext uri="{FF2B5EF4-FFF2-40B4-BE49-F238E27FC236}">
                  <a16:creationId xmlns:a16="http://schemas.microsoft.com/office/drawing/2014/main" id="{7EC2177F-50FB-EA41-B81A-5BE94A471AB2}"/>
                </a:ext>
              </a:extLst>
            </p:cNvPr>
            <p:cNvSpPr/>
            <p:nvPr/>
          </p:nvSpPr>
          <p:spPr>
            <a:xfrm>
              <a:off x="4798101" y="4419577"/>
              <a:ext cx="2022436" cy="1733400"/>
            </a:xfrm>
            <a:prstGeom prst="roundRect">
              <a:avLst>
                <a:gd name="adj" fmla="val 5158"/>
              </a:avLst>
            </a:prstGeom>
            <a:solidFill>
              <a:schemeClr val="tx2">
                <a:alpha val="57000"/>
              </a:schemeClr>
            </a:solidFill>
            <a:ln w="12700" cap="flat" cmpd="sng">
              <a:solidFill>
                <a:schemeClr val="accent3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" name="Google Shape;159;p6">
              <a:extLst>
                <a:ext uri="{FF2B5EF4-FFF2-40B4-BE49-F238E27FC236}">
                  <a16:creationId xmlns:a16="http://schemas.microsoft.com/office/drawing/2014/main" id="{F8C8FBC9-85E2-DD4C-891B-818F40BF64F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78294" y="4646197"/>
              <a:ext cx="1862051" cy="1280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Down Arrow 19">
            <a:extLst>
              <a:ext uri="{FF2B5EF4-FFF2-40B4-BE49-F238E27FC236}">
                <a16:creationId xmlns:a16="http://schemas.microsoft.com/office/drawing/2014/main" id="{E9AD3BEC-9D44-5348-B9A4-C2D96257366D}"/>
              </a:ext>
            </a:extLst>
          </p:cNvPr>
          <p:cNvSpPr/>
          <p:nvPr/>
        </p:nvSpPr>
        <p:spPr>
          <a:xfrm rot="16200000">
            <a:off x="3721812" y="4605189"/>
            <a:ext cx="468086" cy="1453294"/>
          </a:xfrm>
          <a:prstGeom prst="downArrow">
            <a:avLst>
              <a:gd name="adj1" fmla="val 64207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8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8DBD8F-952E-5647-9882-5575A622CEEE}"/>
              </a:ext>
            </a:extLst>
          </p:cNvPr>
          <p:cNvGrpSpPr/>
          <p:nvPr/>
        </p:nvGrpSpPr>
        <p:grpSpPr>
          <a:xfrm>
            <a:off x="502747" y="4207458"/>
            <a:ext cx="2945758" cy="1945519"/>
            <a:chOff x="502747" y="4207458"/>
            <a:chExt cx="2945758" cy="194551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CCBD717-E9A2-8943-A061-8F357E11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747" y="4207458"/>
              <a:ext cx="2945758" cy="194551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D9A3BFA-054E-E945-A9DC-0A90E3A50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272424" y="5378801"/>
              <a:ext cx="591024" cy="39128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4C3FDA-956D-944E-88CA-53C41B25C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96720" y="5574441"/>
              <a:ext cx="591024" cy="3912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9B79034-6A35-B142-AB57-00E6027CF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182100" y="4523221"/>
              <a:ext cx="455561" cy="39128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E0B9BEF-F817-8042-88CA-657B90141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976389" y="5110319"/>
              <a:ext cx="455560" cy="4555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8694514-3BC7-DC4C-9062-A5480110A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290271" y="4860098"/>
              <a:ext cx="466880" cy="3589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2812716-E385-4340-829F-B3BC864D9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2570149" y="5410351"/>
              <a:ext cx="591024" cy="415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3443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8;p6">
            <a:extLst>
              <a:ext uri="{FF2B5EF4-FFF2-40B4-BE49-F238E27FC236}">
                <a16:creationId xmlns:a16="http://schemas.microsoft.com/office/drawing/2014/main" id="{15D7230A-97B8-D04D-BA67-A34D02FBC1F8}"/>
              </a:ext>
            </a:extLst>
          </p:cNvPr>
          <p:cNvSpPr/>
          <p:nvPr/>
        </p:nvSpPr>
        <p:spPr>
          <a:xfrm>
            <a:off x="4798101" y="4419577"/>
            <a:ext cx="2022436" cy="1733400"/>
          </a:xfrm>
          <a:prstGeom prst="roundRect">
            <a:avLst>
              <a:gd name="adj" fmla="val 5158"/>
            </a:avLst>
          </a:prstGeom>
          <a:solidFill>
            <a:schemeClr val="tx2">
              <a:alpha val="57000"/>
            </a:schemeClr>
          </a:solidFill>
          <a:ln w="12700" cap="flat" cmpd="sng">
            <a:solidFill>
              <a:schemeClr val="accent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704FB-BA5E-2043-96B0-49654890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pic>
        <p:nvPicPr>
          <p:cNvPr id="3" name="Google Shape;159;p6">
            <a:extLst>
              <a:ext uri="{FF2B5EF4-FFF2-40B4-BE49-F238E27FC236}">
                <a16:creationId xmlns:a16="http://schemas.microsoft.com/office/drawing/2014/main" id="{F8DAE0A9-EA3C-BA42-92AD-357C398D64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8294" y="4646197"/>
            <a:ext cx="1862051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8;p7">
            <a:extLst>
              <a:ext uri="{FF2B5EF4-FFF2-40B4-BE49-F238E27FC236}">
                <a16:creationId xmlns:a16="http://schemas.microsoft.com/office/drawing/2014/main" id="{D2A8BF14-45BD-2449-AA0A-F5B29545752C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804461" y="3157533"/>
            <a:ext cx="1223825" cy="35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9;p7">
            <a:extLst>
              <a:ext uri="{FF2B5EF4-FFF2-40B4-BE49-F238E27FC236}">
                <a16:creationId xmlns:a16="http://schemas.microsoft.com/office/drawing/2014/main" id="{6A25B0D9-AD95-C741-91C6-B4B3F2AEF373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262594" y="3180853"/>
            <a:ext cx="1171838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0;p7">
            <a:extLst>
              <a:ext uri="{FF2B5EF4-FFF2-40B4-BE49-F238E27FC236}">
                <a16:creationId xmlns:a16="http://schemas.microsoft.com/office/drawing/2014/main" id="{A630B095-8066-1A40-8BB3-253AF5A8D111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1139798" y="2263310"/>
            <a:ext cx="553150" cy="73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1;p7">
            <a:extLst>
              <a:ext uri="{FF2B5EF4-FFF2-40B4-BE49-F238E27FC236}">
                <a16:creationId xmlns:a16="http://schemas.microsoft.com/office/drawing/2014/main" id="{E9748BB6-C665-D349-9630-88CB577152F3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713173" y="3081981"/>
            <a:ext cx="734108" cy="43754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82;p7">
            <a:extLst>
              <a:ext uri="{FF2B5EF4-FFF2-40B4-BE49-F238E27FC236}">
                <a16:creationId xmlns:a16="http://schemas.microsoft.com/office/drawing/2014/main" id="{9F64187F-9C36-D249-8458-5BF146F7D138}"/>
              </a:ext>
            </a:extLst>
          </p:cNvPr>
          <p:cNvSpPr txBox="1"/>
          <p:nvPr/>
        </p:nvSpPr>
        <p:spPr>
          <a:xfrm>
            <a:off x="5266232" y="2029973"/>
            <a:ext cx="3070071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And many </a:t>
            </a:r>
            <a:endParaRPr i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>
                <a:solidFill>
                  <a:schemeClr val="dk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more…</a:t>
            </a:r>
            <a:endParaRPr i="1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Google Shape;183;p7">
            <a:extLst>
              <a:ext uri="{FF2B5EF4-FFF2-40B4-BE49-F238E27FC236}">
                <a16:creationId xmlns:a16="http://schemas.microsoft.com/office/drawing/2014/main" id="{ADCFA6C1-E82D-7D42-BE46-5E62EE5DBB7F}"/>
              </a:ext>
            </a:extLst>
          </p:cNvPr>
          <p:cNvSpPr/>
          <p:nvPr/>
        </p:nvSpPr>
        <p:spPr>
          <a:xfrm rot="5400000">
            <a:off x="3714838" y="291859"/>
            <a:ext cx="640080" cy="6964948"/>
          </a:xfrm>
          <a:prstGeom prst="rightBrace">
            <a:avLst>
              <a:gd name="adj1" fmla="val 216571"/>
              <a:gd name="adj2" fmla="val 76713"/>
            </a:avLst>
          </a:prstGeom>
          <a:noFill/>
          <a:ln w="38100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184;p7">
            <a:extLst>
              <a:ext uri="{FF2B5EF4-FFF2-40B4-BE49-F238E27FC236}">
                <a16:creationId xmlns:a16="http://schemas.microsoft.com/office/drawing/2014/main" id="{43A95BCB-1E2E-4B44-B033-5A0F33E1DF8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59525" y="1693655"/>
            <a:ext cx="2103120" cy="517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85;p7">
            <a:extLst>
              <a:ext uri="{FF2B5EF4-FFF2-40B4-BE49-F238E27FC236}">
                <a16:creationId xmlns:a16="http://schemas.microsoft.com/office/drawing/2014/main" id="{896BB48E-67EF-D54D-9800-5553D6FEFC6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29235" y="2243925"/>
            <a:ext cx="712205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Down Arrow 25">
            <a:extLst>
              <a:ext uri="{FF2B5EF4-FFF2-40B4-BE49-F238E27FC236}">
                <a16:creationId xmlns:a16="http://schemas.microsoft.com/office/drawing/2014/main" id="{4F91ED84-D819-C34D-AE8C-A0CE010EB691}"/>
              </a:ext>
            </a:extLst>
          </p:cNvPr>
          <p:cNvSpPr/>
          <p:nvPr/>
        </p:nvSpPr>
        <p:spPr>
          <a:xfrm rot="16200000">
            <a:off x="3721812" y="4605189"/>
            <a:ext cx="468086" cy="1453294"/>
          </a:xfrm>
          <a:prstGeom prst="downArrow">
            <a:avLst>
              <a:gd name="adj1" fmla="val 64207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8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oogle Shape;177;p7">
            <a:extLst>
              <a:ext uri="{FF2B5EF4-FFF2-40B4-BE49-F238E27FC236}">
                <a16:creationId xmlns:a16="http://schemas.microsoft.com/office/drawing/2014/main" id="{8DCF1DC7-E4C1-A645-A1BA-50DB21E25091}"/>
              </a:ext>
            </a:extLst>
          </p:cNvPr>
          <p:cNvPicPr preferRelativeResize="0"/>
          <p:nvPr/>
        </p:nvPicPr>
        <p:blipFill>
          <a:blip r:embed="rId10"/>
          <a:srcRect/>
          <a:stretch/>
        </p:blipFill>
        <p:spPr>
          <a:xfrm>
            <a:off x="3212806" y="2336650"/>
            <a:ext cx="864838" cy="45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CE0DC8-74DE-B641-AB79-CA61561A4D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747" y="4207458"/>
            <a:ext cx="2945758" cy="19455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01D712D-86DA-6841-94E7-583242D9F8C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272424" y="5378801"/>
            <a:ext cx="591024" cy="3912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09A676B-4E19-484E-8A97-5403D369D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96720" y="5574441"/>
            <a:ext cx="591024" cy="3912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2EC84-8CB8-5244-A2EB-D7CE010B5CF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2182100" y="4523221"/>
            <a:ext cx="455561" cy="3912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FD25B97-23EB-2F46-B0CB-69FF2257D72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976389" y="5110319"/>
            <a:ext cx="455560" cy="4555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6DEB79A-BB97-8740-92CD-EDE431E1779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290271" y="4860098"/>
            <a:ext cx="466880" cy="3589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0328B8-C08C-DA42-9621-818272C3595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2570149" y="5410351"/>
            <a:ext cx="591024" cy="4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42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8;p6">
            <a:extLst>
              <a:ext uri="{FF2B5EF4-FFF2-40B4-BE49-F238E27FC236}">
                <a16:creationId xmlns:a16="http://schemas.microsoft.com/office/drawing/2014/main" id="{15D7230A-97B8-D04D-BA67-A34D02FBC1F8}"/>
              </a:ext>
            </a:extLst>
          </p:cNvPr>
          <p:cNvSpPr/>
          <p:nvPr/>
        </p:nvSpPr>
        <p:spPr>
          <a:xfrm>
            <a:off x="4798101" y="4419577"/>
            <a:ext cx="2022436" cy="1733400"/>
          </a:xfrm>
          <a:prstGeom prst="roundRect">
            <a:avLst>
              <a:gd name="adj" fmla="val 5158"/>
            </a:avLst>
          </a:prstGeom>
          <a:solidFill>
            <a:schemeClr val="tx2">
              <a:alpha val="57000"/>
            </a:schemeClr>
          </a:solidFill>
          <a:ln w="12700" cap="flat" cmpd="sng">
            <a:solidFill>
              <a:schemeClr val="accent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704FB-BA5E-2043-96B0-49654890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pic>
        <p:nvPicPr>
          <p:cNvPr id="3" name="Google Shape;159;p6">
            <a:extLst>
              <a:ext uri="{FF2B5EF4-FFF2-40B4-BE49-F238E27FC236}">
                <a16:creationId xmlns:a16="http://schemas.microsoft.com/office/drawing/2014/main" id="{F8DAE0A9-EA3C-BA42-92AD-357C398D64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8294" y="4646197"/>
            <a:ext cx="1862051" cy="12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Down Arrow 25">
            <a:extLst>
              <a:ext uri="{FF2B5EF4-FFF2-40B4-BE49-F238E27FC236}">
                <a16:creationId xmlns:a16="http://schemas.microsoft.com/office/drawing/2014/main" id="{4F91ED84-D819-C34D-AE8C-A0CE010EB691}"/>
              </a:ext>
            </a:extLst>
          </p:cNvPr>
          <p:cNvSpPr/>
          <p:nvPr/>
        </p:nvSpPr>
        <p:spPr>
          <a:xfrm rot="16200000">
            <a:off x="3721812" y="4605189"/>
            <a:ext cx="468086" cy="1453294"/>
          </a:xfrm>
          <a:prstGeom prst="downArrow">
            <a:avLst>
              <a:gd name="adj1" fmla="val 64207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8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12;p8">
            <a:extLst>
              <a:ext uri="{FF2B5EF4-FFF2-40B4-BE49-F238E27FC236}">
                <a16:creationId xmlns:a16="http://schemas.microsoft.com/office/drawing/2014/main" id="{9725E6AE-B03C-CD4F-86B2-2FB863BB9E47}"/>
              </a:ext>
            </a:extLst>
          </p:cNvPr>
          <p:cNvSpPr/>
          <p:nvPr/>
        </p:nvSpPr>
        <p:spPr>
          <a:xfrm>
            <a:off x="4899076" y="5314969"/>
            <a:ext cx="1824643" cy="67040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 cap="flat" cmpd="sng">
            <a:solidFill>
              <a:schemeClr val="bg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 engine</a:t>
            </a:r>
            <a:endParaRPr sz="2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17;p8">
            <a:extLst>
              <a:ext uri="{FF2B5EF4-FFF2-40B4-BE49-F238E27FC236}">
                <a16:creationId xmlns:a16="http://schemas.microsoft.com/office/drawing/2014/main" id="{A62AF19D-0008-9342-B384-2AA54AA88C13}"/>
              </a:ext>
            </a:extLst>
          </p:cNvPr>
          <p:cNvSpPr/>
          <p:nvPr/>
        </p:nvSpPr>
        <p:spPr>
          <a:xfrm>
            <a:off x="4899076" y="4604632"/>
            <a:ext cx="1824643" cy="67040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>
            <a:solidFill>
              <a:schemeClr val="bg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models</a:t>
            </a:r>
            <a:endParaRPr/>
          </a:p>
        </p:txBody>
      </p:sp>
      <p:cxnSp>
        <p:nvCxnSpPr>
          <p:cNvPr id="37" name="Google Shape;214;p8">
            <a:extLst>
              <a:ext uri="{FF2B5EF4-FFF2-40B4-BE49-F238E27FC236}">
                <a16:creationId xmlns:a16="http://schemas.microsoft.com/office/drawing/2014/main" id="{73646717-D988-D645-80F0-A67E5FB47C07}"/>
              </a:ext>
            </a:extLst>
          </p:cNvPr>
          <p:cNvCxnSpPr>
            <a:cxnSpLocks/>
          </p:cNvCxnSpPr>
          <p:nvPr/>
        </p:nvCxnSpPr>
        <p:spPr>
          <a:xfrm flipH="1">
            <a:off x="6879051" y="4360137"/>
            <a:ext cx="1790100" cy="6648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215;p8">
            <a:extLst>
              <a:ext uri="{FF2B5EF4-FFF2-40B4-BE49-F238E27FC236}">
                <a16:creationId xmlns:a16="http://schemas.microsoft.com/office/drawing/2014/main" id="{48AF4FF1-BE35-0E4A-A80A-CB47FEC1DDE0}"/>
              </a:ext>
            </a:extLst>
          </p:cNvPr>
          <p:cNvSpPr/>
          <p:nvPr/>
        </p:nvSpPr>
        <p:spPr>
          <a:xfrm>
            <a:off x="8669151" y="4146855"/>
            <a:ext cx="2025655" cy="52632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Queries</a:t>
            </a:r>
            <a:endParaRPr/>
          </a:p>
        </p:txBody>
      </p:sp>
      <p:cxnSp>
        <p:nvCxnSpPr>
          <p:cNvPr id="40" name="Google Shape;231;p8">
            <a:extLst>
              <a:ext uri="{FF2B5EF4-FFF2-40B4-BE49-F238E27FC236}">
                <a16:creationId xmlns:a16="http://schemas.microsoft.com/office/drawing/2014/main" id="{C0B073EF-0F53-1A44-8238-AA94295164BE}"/>
              </a:ext>
            </a:extLst>
          </p:cNvPr>
          <p:cNvCxnSpPr>
            <a:cxnSpLocks/>
          </p:cNvCxnSpPr>
          <p:nvPr/>
        </p:nvCxnSpPr>
        <p:spPr>
          <a:xfrm rot="10800000">
            <a:off x="6879051" y="5127496"/>
            <a:ext cx="1790100" cy="562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" name="Google Shape;230;p8">
            <a:extLst>
              <a:ext uri="{FF2B5EF4-FFF2-40B4-BE49-F238E27FC236}">
                <a16:creationId xmlns:a16="http://schemas.microsoft.com/office/drawing/2014/main" id="{B8D016AA-C7FC-5740-86F0-5B218880B75D}"/>
              </a:ext>
            </a:extLst>
          </p:cNvPr>
          <p:cNvSpPr/>
          <p:nvPr/>
        </p:nvSpPr>
        <p:spPr>
          <a:xfrm>
            <a:off x="8669151" y="5374406"/>
            <a:ext cx="2025655" cy="5263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Policies</a:t>
            </a:r>
            <a:endParaRPr/>
          </a:p>
        </p:txBody>
      </p:sp>
      <p:sp>
        <p:nvSpPr>
          <p:cNvPr id="41" name="Google Shape;218;p8">
            <a:extLst>
              <a:ext uri="{FF2B5EF4-FFF2-40B4-BE49-F238E27FC236}">
                <a16:creationId xmlns:a16="http://schemas.microsoft.com/office/drawing/2014/main" id="{2C35BA74-3C9E-534B-9B88-AB9A5E2F5BE6}"/>
              </a:ext>
            </a:extLst>
          </p:cNvPr>
          <p:cNvSpPr txBox="1"/>
          <p:nvPr/>
        </p:nvSpPr>
        <p:spPr>
          <a:xfrm>
            <a:off x="2667841" y="2409636"/>
            <a:ext cx="1969383" cy="1188720"/>
          </a:xfrm>
          <a:prstGeom prst="rect">
            <a:avLst/>
          </a:prstGeom>
          <a:solidFill>
            <a:schemeClr val="tx2">
              <a:alpha val="60000"/>
            </a:schemeClr>
          </a:solidFill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Interfaces: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u="none" strike="noStrike" cap="none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 Ethernet0/0: 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    InterfaceBW: 10e6,  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    InputFilter: filter_in</a:t>
            </a:r>
            <a:endParaRPr sz="140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    ……….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42" name="Google Shape;219;p8">
            <a:extLst>
              <a:ext uri="{FF2B5EF4-FFF2-40B4-BE49-F238E27FC236}">
                <a16:creationId xmlns:a16="http://schemas.microsoft.com/office/drawing/2014/main" id="{48305614-420C-8F43-84C7-147A366A8B65}"/>
              </a:ext>
            </a:extLst>
          </p:cNvPr>
          <p:cNvGrpSpPr/>
          <p:nvPr/>
        </p:nvGrpSpPr>
        <p:grpSpPr>
          <a:xfrm>
            <a:off x="5085231" y="2409636"/>
            <a:ext cx="856557" cy="1188720"/>
            <a:chOff x="7702095" y="1741773"/>
            <a:chExt cx="1054224" cy="1480836"/>
          </a:xfrm>
        </p:grpSpPr>
        <p:sp>
          <p:nvSpPr>
            <p:cNvPr id="43" name="Google Shape;220;p8">
              <a:extLst>
                <a:ext uri="{FF2B5EF4-FFF2-40B4-BE49-F238E27FC236}">
                  <a16:creationId xmlns:a16="http://schemas.microsoft.com/office/drawing/2014/main" id="{BE8E57A1-7288-824C-8773-889ED6F92CDA}"/>
                </a:ext>
              </a:extLst>
            </p:cNvPr>
            <p:cNvSpPr/>
            <p:nvPr/>
          </p:nvSpPr>
          <p:spPr>
            <a:xfrm>
              <a:off x="7702095" y="1741773"/>
              <a:ext cx="1054224" cy="1480836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 w="190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221;p8">
              <a:extLst>
                <a:ext uri="{FF2B5EF4-FFF2-40B4-BE49-F238E27FC236}">
                  <a16:creationId xmlns:a16="http://schemas.microsoft.com/office/drawing/2014/main" id="{A1121046-7AC6-4B4C-A468-6C4DCAEF554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33519" y="1876995"/>
              <a:ext cx="457200" cy="394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222;p8">
              <a:extLst>
                <a:ext uri="{FF2B5EF4-FFF2-40B4-BE49-F238E27FC236}">
                  <a16:creationId xmlns:a16="http://schemas.microsoft.com/office/drawing/2014/main" id="{351596ED-E596-9F42-AD48-F849CD39EF4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31787" y="2383257"/>
              <a:ext cx="457200" cy="394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223;p8">
              <a:extLst>
                <a:ext uri="{FF2B5EF4-FFF2-40B4-BE49-F238E27FC236}">
                  <a16:creationId xmlns:a16="http://schemas.microsoft.com/office/drawing/2014/main" id="{BDC59801-6F00-B449-8F59-7EBC49D724F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8017" y="2712637"/>
              <a:ext cx="457200" cy="394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224;p8">
              <a:extLst>
                <a:ext uri="{FF2B5EF4-FFF2-40B4-BE49-F238E27FC236}">
                  <a16:creationId xmlns:a16="http://schemas.microsoft.com/office/drawing/2014/main" id="{84B981D8-C8E5-7246-9C5E-16727022C3E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3624" y="2095528"/>
              <a:ext cx="457200" cy="3946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225;p8">
            <a:extLst>
              <a:ext uri="{FF2B5EF4-FFF2-40B4-BE49-F238E27FC236}">
                <a16:creationId xmlns:a16="http://schemas.microsoft.com/office/drawing/2014/main" id="{4517AA1B-1368-C440-91E7-C78D12626012}"/>
              </a:ext>
            </a:extLst>
          </p:cNvPr>
          <p:cNvSpPr txBox="1"/>
          <p:nvPr/>
        </p:nvSpPr>
        <p:spPr>
          <a:xfrm>
            <a:off x="6404455" y="2404050"/>
            <a:ext cx="2441438" cy="1188720"/>
          </a:xfrm>
          <a:prstGeom prst="rect">
            <a:avLst/>
          </a:prstGeom>
          <a:solidFill>
            <a:schemeClr val="tx2">
              <a:alpha val="60000"/>
            </a:schemeClr>
          </a:solidFill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192.0.0.0 ≤ out.prefix 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out.prefix ≤ 192.1.0.0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best.valid ⇒ out.lp = 120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best.valid ⇒ out.ad = 20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………</a:t>
            </a:r>
            <a:endParaRPr sz="140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49" name="Google Shape;227;p8">
            <a:extLst>
              <a:ext uri="{FF2B5EF4-FFF2-40B4-BE49-F238E27FC236}">
                <a16:creationId xmlns:a16="http://schemas.microsoft.com/office/drawing/2014/main" id="{62E14311-7990-9D42-B756-F571B422FE12}"/>
              </a:ext>
            </a:extLst>
          </p:cNvPr>
          <p:cNvSpPr txBox="1"/>
          <p:nvPr/>
        </p:nvSpPr>
        <p:spPr>
          <a:xfrm>
            <a:off x="2584003" y="1790354"/>
            <a:ext cx="21804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Vendor Neutral </a:t>
            </a:r>
            <a:endParaRPr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Configuration Model</a:t>
            </a:r>
            <a:endParaRPr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0" name="Google Shape;228;p8">
            <a:extLst>
              <a:ext uri="{FF2B5EF4-FFF2-40B4-BE49-F238E27FC236}">
                <a16:creationId xmlns:a16="http://schemas.microsoft.com/office/drawing/2014/main" id="{DE70054B-263D-B445-B184-1240AEBD8E7F}"/>
              </a:ext>
            </a:extLst>
          </p:cNvPr>
          <p:cNvSpPr txBox="1"/>
          <p:nvPr/>
        </p:nvSpPr>
        <p:spPr>
          <a:xfrm>
            <a:off x="5004742" y="1790353"/>
            <a:ext cx="10166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Routing </a:t>
            </a:r>
            <a:endParaRPr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Model</a:t>
            </a:r>
            <a:endParaRPr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1" name="Google Shape;229;p8">
            <a:extLst>
              <a:ext uri="{FF2B5EF4-FFF2-40B4-BE49-F238E27FC236}">
                <a16:creationId xmlns:a16="http://schemas.microsoft.com/office/drawing/2014/main" id="{F28A6C3A-6C52-FA4A-85B5-BD3F1970A1C7}"/>
              </a:ext>
            </a:extLst>
          </p:cNvPr>
          <p:cNvSpPr txBox="1"/>
          <p:nvPr/>
        </p:nvSpPr>
        <p:spPr>
          <a:xfrm>
            <a:off x="6406700" y="1784768"/>
            <a:ext cx="24465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Mathematical Model of </a:t>
            </a:r>
            <a:br>
              <a:rPr lang="en-US" sz="1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lang="en-US" sz="1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Network Behavior</a:t>
            </a:r>
            <a:endParaRPr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2" name="Google Shape;232;p8">
            <a:extLst>
              <a:ext uri="{FF2B5EF4-FFF2-40B4-BE49-F238E27FC236}">
                <a16:creationId xmlns:a16="http://schemas.microsoft.com/office/drawing/2014/main" id="{053CADF5-D5FF-2246-9B2B-E2810B5FE2A4}"/>
              </a:ext>
            </a:extLst>
          </p:cNvPr>
          <p:cNvSpPr/>
          <p:nvPr/>
        </p:nvSpPr>
        <p:spPr>
          <a:xfrm rot="5400000">
            <a:off x="5513099" y="678111"/>
            <a:ext cx="490268" cy="6428232"/>
          </a:xfrm>
          <a:prstGeom prst="rightBrace">
            <a:avLst>
              <a:gd name="adj1" fmla="val 55808"/>
              <a:gd name="adj2" fmla="val 49194"/>
            </a:avLst>
          </a:prstGeom>
          <a:noFill/>
          <a:ln w="38100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804D952-D3D7-A042-B17F-3151DDE0B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47" y="4207458"/>
            <a:ext cx="2945758" cy="194551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E9BCD32-ACA6-8845-A891-8A886E28D5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72424" y="5378801"/>
            <a:ext cx="591024" cy="3912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1CF1286-88DD-FB49-AB80-EABAF43BC6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96720" y="5574441"/>
            <a:ext cx="591024" cy="3912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240F9F4-1AA2-644B-9489-C1C01899158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182100" y="4523221"/>
            <a:ext cx="455561" cy="3912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13CB747-6DDB-004F-9F76-EA8F43387DA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976389" y="5110319"/>
            <a:ext cx="455560" cy="45556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6339738-F559-264F-A05D-4F584C6ECEF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290271" y="4860098"/>
            <a:ext cx="466880" cy="35893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6015354-6B0C-F74A-97EA-0C2AE774D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570149" y="5410351"/>
            <a:ext cx="591024" cy="4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005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ECA535-C422-F749-B02A-A2FA140F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Batfish Policies and Queries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AA7427-3D14-894E-851E-990BC1710C57}"/>
              </a:ext>
            </a:extLst>
          </p:cNvPr>
          <p:cNvGrpSpPr/>
          <p:nvPr/>
        </p:nvGrpSpPr>
        <p:grpSpPr>
          <a:xfrm>
            <a:off x="6079198" y="1313617"/>
            <a:ext cx="5183871" cy="2115383"/>
            <a:chOff x="6079198" y="1313617"/>
            <a:chExt cx="5183871" cy="21153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53983B8-7EE1-754D-AF6A-02253061A491}"/>
                </a:ext>
              </a:extLst>
            </p:cNvPr>
            <p:cNvSpPr/>
            <p:nvPr/>
          </p:nvSpPr>
          <p:spPr>
            <a:xfrm>
              <a:off x="6079198" y="1985128"/>
              <a:ext cx="5115098" cy="1443872"/>
            </a:xfrm>
            <a:prstGeom prst="rect">
              <a:avLst/>
            </a:prstGeom>
            <a:solidFill>
              <a:schemeClr val="tx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5D5431-11B5-9A47-9CA0-313F39B9FF7A}"/>
                </a:ext>
              </a:extLst>
            </p:cNvPr>
            <p:cNvSpPr/>
            <p:nvPr/>
          </p:nvSpPr>
          <p:spPr>
            <a:xfrm>
              <a:off x="6079198" y="1313617"/>
              <a:ext cx="5115098" cy="5587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oogle Shape;146;p5">
              <a:extLst>
                <a:ext uri="{FF2B5EF4-FFF2-40B4-BE49-F238E27FC236}">
                  <a16:creationId xmlns:a16="http://schemas.microsoft.com/office/drawing/2014/main" id="{1D40A0B3-22C9-4648-8ED5-10B12850B827}"/>
                </a:ext>
              </a:extLst>
            </p:cNvPr>
            <p:cNvSpPr txBox="1"/>
            <p:nvPr/>
          </p:nvSpPr>
          <p:spPr>
            <a:xfrm>
              <a:off x="6288401" y="1395432"/>
              <a:ext cx="4696691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  <a:sym typeface="Calibri"/>
                </a:rPr>
                <a:t>Comprehensive Firewall/ACL Analysis</a:t>
              </a:r>
              <a:endParaRPr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BD9D6A-C769-814F-A5C7-934D5100265D}"/>
                </a:ext>
              </a:extLst>
            </p:cNvPr>
            <p:cNvSpPr/>
            <p:nvPr/>
          </p:nvSpPr>
          <p:spPr>
            <a:xfrm>
              <a:off x="7461381" y="2149681"/>
              <a:ext cx="3801688" cy="1153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ts val="5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8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 my firewall protecting sensitive services?</a:t>
              </a:r>
            </a:p>
            <a:p>
              <a:pPr marL="285750" indent="-285750">
                <a:lnSpc>
                  <a:spcPct val="90000"/>
                </a:lnSpc>
                <a:spcBef>
                  <a:spcPts val="5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8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What is the impact of this </a:t>
              </a:r>
              <a:br>
                <a:rPr lang="en-US" sz="18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18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ACL change?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12EAA4E-5D97-BE47-B5DF-75F98D43B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396400" y="2310704"/>
              <a:ext cx="897841" cy="77115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679A23-935C-9144-A0EC-E9B7BB2E5555}"/>
              </a:ext>
            </a:extLst>
          </p:cNvPr>
          <p:cNvGrpSpPr/>
          <p:nvPr/>
        </p:nvGrpSpPr>
        <p:grpSpPr>
          <a:xfrm>
            <a:off x="443169" y="1313617"/>
            <a:ext cx="5183871" cy="2115383"/>
            <a:chOff x="443169" y="1313617"/>
            <a:chExt cx="5183871" cy="211538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B1D5421-F540-BC4C-B314-C4F3116D3928}"/>
                </a:ext>
              </a:extLst>
            </p:cNvPr>
            <p:cNvSpPr/>
            <p:nvPr/>
          </p:nvSpPr>
          <p:spPr>
            <a:xfrm>
              <a:off x="443169" y="1985128"/>
              <a:ext cx="5115098" cy="1443872"/>
            </a:xfrm>
            <a:prstGeom prst="rect">
              <a:avLst/>
            </a:prstGeom>
            <a:solidFill>
              <a:schemeClr val="tx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D9BAC4-3E1C-1B4F-935F-7CB5BF85A752}"/>
                </a:ext>
              </a:extLst>
            </p:cNvPr>
            <p:cNvSpPr/>
            <p:nvPr/>
          </p:nvSpPr>
          <p:spPr>
            <a:xfrm>
              <a:off x="443169" y="1313617"/>
              <a:ext cx="5115098" cy="5587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oogle Shape;146;p5">
              <a:extLst>
                <a:ext uri="{FF2B5EF4-FFF2-40B4-BE49-F238E27FC236}">
                  <a16:creationId xmlns:a16="http://schemas.microsoft.com/office/drawing/2014/main" id="{85789613-C1C8-F346-A7EF-82974AF5993C}"/>
                </a:ext>
              </a:extLst>
            </p:cNvPr>
            <p:cNvSpPr txBox="1"/>
            <p:nvPr/>
          </p:nvSpPr>
          <p:spPr>
            <a:xfrm>
              <a:off x="1326589" y="1395432"/>
              <a:ext cx="3376215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  <a:sym typeface="Calibri"/>
                </a:rPr>
                <a:t>Configuration Audit</a:t>
              </a:r>
              <a:endParaRPr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1B12EA-C957-8B48-BBFC-AB0AFD6F8642}"/>
                </a:ext>
              </a:extLst>
            </p:cNvPr>
            <p:cNvSpPr/>
            <p:nvPr/>
          </p:nvSpPr>
          <p:spPr>
            <a:xfrm>
              <a:off x="1825352" y="2149681"/>
              <a:ext cx="3801688" cy="1153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ts val="5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8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Are all devices compliant with site standards?</a:t>
              </a:r>
            </a:p>
            <a:p>
              <a:pPr marL="285750" indent="-285750">
                <a:lnSpc>
                  <a:spcPct val="90000"/>
                </a:lnSpc>
                <a:spcBef>
                  <a:spcPts val="5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8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Are all protocol sessions (BGP, IPsec, MLAG, …) compatible?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B57B7A-EFD0-3147-B718-2BC77F591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17505" y="2276874"/>
              <a:ext cx="940706" cy="8049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524047-0853-714D-AD5D-A39AA0FFE32E}"/>
              </a:ext>
            </a:extLst>
          </p:cNvPr>
          <p:cNvGrpSpPr/>
          <p:nvPr/>
        </p:nvGrpSpPr>
        <p:grpSpPr>
          <a:xfrm>
            <a:off x="6079198" y="3724308"/>
            <a:ext cx="5183871" cy="2115383"/>
            <a:chOff x="6079198" y="3724308"/>
            <a:chExt cx="5183871" cy="211538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EEFA0E0-3BBF-5246-99F9-A3354A126F96}"/>
                </a:ext>
              </a:extLst>
            </p:cNvPr>
            <p:cNvSpPr/>
            <p:nvPr/>
          </p:nvSpPr>
          <p:spPr>
            <a:xfrm>
              <a:off x="6079198" y="4395819"/>
              <a:ext cx="5115098" cy="1443872"/>
            </a:xfrm>
            <a:prstGeom prst="rect">
              <a:avLst/>
            </a:prstGeom>
            <a:solidFill>
              <a:schemeClr val="tx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9E24A20-C41F-2841-9F53-B463C09004B1}"/>
                </a:ext>
              </a:extLst>
            </p:cNvPr>
            <p:cNvSpPr/>
            <p:nvPr/>
          </p:nvSpPr>
          <p:spPr>
            <a:xfrm>
              <a:off x="6079198" y="3724308"/>
              <a:ext cx="5115098" cy="5587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Google Shape;146;p5">
              <a:extLst>
                <a:ext uri="{FF2B5EF4-FFF2-40B4-BE49-F238E27FC236}">
                  <a16:creationId xmlns:a16="http://schemas.microsoft.com/office/drawing/2014/main" id="{F3A3F2AC-42A0-7D4E-8FEF-A611B9CB7184}"/>
                </a:ext>
              </a:extLst>
            </p:cNvPr>
            <p:cNvSpPr txBox="1"/>
            <p:nvPr/>
          </p:nvSpPr>
          <p:spPr>
            <a:xfrm>
              <a:off x="6288401" y="3806123"/>
              <a:ext cx="4696691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  <a:sym typeface="Calibri"/>
                </a:rPr>
                <a:t>Comprehensive Reachability Analysis</a:t>
              </a:r>
              <a:endParaRPr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5E579DE-2EB7-9B47-B048-DB93085036BB}"/>
                </a:ext>
              </a:extLst>
            </p:cNvPr>
            <p:cNvSpPr/>
            <p:nvPr/>
          </p:nvSpPr>
          <p:spPr>
            <a:xfrm>
              <a:off x="7461381" y="4560372"/>
              <a:ext cx="3801688" cy="1153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ts val="5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8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Can any flow violate </a:t>
              </a:r>
              <a:br>
                <a:rPr lang="en-US" sz="18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18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cross-site isolation?</a:t>
              </a:r>
            </a:p>
            <a:p>
              <a:pPr marL="285750" indent="-285750">
                <a:lnSpc>
                  <a:spcPct val="90000"/>
                </a:lnSpc>
                <a:spcBef>
                  <a:spcPts val="5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8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 the DNS server accessible from anywhere?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E8185C-115A-194E-8AC8-A44C0B4A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714" y="4578367"/>
              <a:ext cx="1013753" cy="92981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C6E50-985C-204C-A600-EC068081FA0A}"/>
              </a:ext>
            </a:extLst>
          </p:cNvPr>
          <p:cNvGrpSpPr/>
          <p:nvPr/>
        </p:nvGrpSpPr>
        <p:grpSpPr>
          <a:xfrm>
            <a:off x="443169" y="3724308"/>
            <a:ext cx="5183871" cy="2115383"/>
            <a:chOff x="443169" y="3724308"/>
            <a:chExt cx="5183871" cy="211538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855173F-B203-E546-9A6C-66541B137770}"/>
                </a:ext>
              </a:extLst>
            </p:cNvPr>
            <p:cNvSpPr/>
            <p:nvPr/>
          </p:nvSpPr>
          <p:spPr>
            <a:xfrm>
              <a:off x="443169" y="4395819"/>
              <a:ext cx="5115098" cy="1443872"/>
            </a:xfrm>
            <a:prstGeom prst="rect">
              <a:avLst/>
            </a:prstGeom>
            <a:solidFill>
              <a:schemeClr val="tx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48F39A3-DAF6-814D-B598-2F7D66F008C4}"/>
                </a:ext>
              </a:extLst>
            </p:cNvPr>
            <p:cNvSpPr/>
            <p:nvPr/>
          </p:nvSpPr>
          <p:spPr>
            <a:xfrm>
              <a:off x="443169" y="3724308"/>
              <a:ext cx="5115098" cy="5587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oogle Shape;146;p5">
              <a:extLst>
                <a:ext uri="{FF2B5EF4-FFF2-40B4-BE49-F238E27FC236}">
                  <a16:creationId xmlns:a16="http://schemas.microsoft.com/office/drawing/2014/main" id="{A4D18A61-1CDD-4D45-BD0D-4B849968C643}"/>
                </a:ext>
              </a:extLst>
            </p:cNvPr>
            <p:cNvSpPr txBox="1"/>
            <p:nvPr/>
          </p:nvSpPr>
          <p:spPr>
            <a:xfrm>
              <a:off x="717505" y="3806123"/>
              <a:ext cx="453241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  <a:sym typeface="Calibri"/>
                </a:rPr>
                <a:t>Route and Forwarding Analysis</a:t>
              </a:r>
              <a:endParaRPr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3012C96-3822-0340-9500-7BA974570AD1}"/>
                </a:ext>
              </a:extLst>
            </p:cNvPr>
            <p:cNvSpPr/>
            <p:nvPr/>
          </p:nvSpPr>
          <p:spPr>
            <a:xfrm>
              <a:off x="1825352" y="4560372"/>
              <a:ext cx="3801688" cy="904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ts val="5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Is my network redundant?</a:t>
              </a:r>
            </a:p>
            <a:p>
              <a:pPr marL="285750" indent="-285750">
                <a:lnSpc>
                  <a:spcPct val="90000"/>
                </a:lnSpc>
                <a:spcBef>
                  <a:spcPts val="500"/>
                </a:spcBef>
                <a:buClr>
                  <a:schemeClr val="dk1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What happens if I change </a:t>
              </a:r>
              <a:b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this route policy?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97D5D9-A4E8-014A-8E89-13C37EF73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983" y="4732561"/>
              <a:ext cx="1069455" cy="559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10703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F3F-02C1-824D-B1F9-36E841BD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Live Demonstrations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57749B-F273-524C-B802-B8E4ABB579FC}"/>
              </a:ext>
            </a:extLst>
          </p:cNvPr>
          <p:cNvSpPr txBox="1">
            <a:spLocks/>
          </p:cNvSpPr>
          <p:nvPr/>
        </p:nvSpPr>
        <p:spPr>
          <a:xfrm>
            <a:off x="838200" y="147732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None/>
              <a:defRPr sz="2400" b="0" i="0" u="none" strike="noStrike" cap="none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>
              <a:solidFill>
                <a:srgbClr val="4472C4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9F2229-CEEE-794E-AEBC-8A00FBBF9433}"/>
              </a:ext>
            </a:extLst>
          </p:cNvPr>
          <p:cNvSpPr txBox="1">
            <a:spLocks/>
          </p:cNvSpPr>
          <p:nvPr/>
        </p:nvSpPr>
        <p:spPr>
          <a:xfrm>
            <a:off x="990600" y="162972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None/>
              <a:defRPr sz="2400" b="0" i="0" u="none" strike="noStrike" cap="none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rgbClr val="4472C4"/>
              </a:solidFill>
            </a:endParaRPr>
          </a:p>
          <a:p>
            <a:pPr marL="508000" indent="-457200">
              <a:lnSpc>
                <a:spcPct val="150000"/>
              </a:lnSpc>
              <a:buClr>
                <a:srgbClr val="4472C4"/>
              </a:buClr>
              <a:buSzPct val="100000"/>
              <a:buFont typeface="+mj-lt"/>
              <a:buAutoNum type="arabicParenR"/>
            </a:pPr>
            <a:r>
              <a:rPr lang="en-US" dirty="0">
                <a:solidFill>
                  <a:srgbClr val="4472C4"/>
                </a:solidFill>
              </a:rPr>
              <a:t>Leverage Batfish for continuous configuration validation</a:t>
            </a:r>
          </a:p>
          <a:p>
            <a:pPr marL="508000" indent="-457200">
              <a:lnSpc>
                <a:spcPct val="150000"/>
              </a:lnSpc>
              <a:buClr>
                <a:srgbClr val="4472C4"/>
              </a:buClr>
              <a:buSzPct val="100000"/>
              <a:buFont typeface="+mj-lt"/>
              <a:buAutoNum type="arabicParenR"/>
            </a:pPr>
            <a:r>
              <a:rPr lang="en-US" dirty="0">
                <a:solidFill>
                  <a:srgbClr val="4472C4"/>
                </a:solidFill>
              </a:rPr>
              <a:t>Analyze a change to a routing policy</a:t>
            </a:r>
          </a:p>
          <a:p>
            <a:pPr marL="508000" indent="-457200">
              <a:lnSpc>
                <a:spcPct val="150000"/>
              </a:lnSpc>
              <a:buClr>
                <a:srgbClr val="4472C4"/>
              </a:buClr>
              <a:buSzPct val="100000"/>
              <a:buFont typeface="+mj-lt"/>
              <a:buAutoNum type="arabicParenR"/>
            </a:pPr>
            <a:r>
              <a:rPr lang="en-US" dirty="0">
                <a:solidFill>
                  <a:srgbClr val="4472C4"/>
                </a:solidFill>
              </a:rPr>
              <a:t>Identify and prevent potential route-leak</a:t>
            </a:r>
          </a:p>
        </p:txBody>
      </p:sp>
    </p:spTree>
    <p:extLst>
      <p:ext uri="{BB962C8B-B14F-4D97-AF65-F5344CB8AC3E}">
        <p14:creationId xmlns:p14="http://schemas.microsoft.com/office/powerpoint/2010/main" val="340015473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4F3F-02C1-824D-B1F9-36E841BD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 #1 – Continuous configuration validation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86A49A-9EA4-EA44-88F8-B0DD3351AA0F}"/>
              </a:ext>
            </a:extLst>
          </p:cNvPr>
          <p:cNvGrpSpPr>
            <a:grpSpLocks noChangeAspect="1"/>
          </p:cNvGrpSpPr>
          <p:nvPr/>
        </p:nvGrpSpPr>
        <p:grpSpPr>
          <a:xfrm>
            <a:off x="1794251" y="2746111"/>
            <a:ext cx="7927219" cy="2103120"/>
            <a:chOff x="5757861" y="2295676"/>
            <a:chExt cx="5774680" cy="1532044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735B8A7-CA8E-BC40-828A-7D7F2921B60E}"/>
                </a:ext>
              </a:extLst>
            </p:cNvPr>
            <p:cNvSpPr/>
            <p:nvPr/>
          </p:nvSpPr>
          <p:spPr>
            <a:xfrm>
              <a:off x="5757861" y="2295676"/>
              <a:ext cx="5774680" cy="15320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4281E2-8E57-A241-8A6C-E5ECB01715E1}"/>
                </a:ext>
              </a:extLst>
            </p:cNvPr>
            <p:cNvGrpSpPr/>
            <p:nvPr/>
          </p:nvGrpSpPr>
          <p:grpSpPr>
            <a:xfrm>
              <a:off x="5906115" y="2466755"/>
              <a:ext cx="5478171" cy="1284625"/>
              <a:chOff x="5967128" y="1925624"/>
              <a:chExt cx="5478171" cy="128462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A409C9-A0D9-7A4D-AEB6-17D52B1D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7499882" y="1925624"/>
                <a:ext cx="822960" cy="82296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2E6324-5891-E948-8E2A-A41EB79C4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9099481" y="1925624"/>
                <a:ext cx="822960" cy="822960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BBBE290-D73F-A94E-943E-C58375E747F0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8322842" y="2337104"/>
                <a:ext cx="776639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926371-6B38-244D-8A87-FA907337285B}"/>
                  </a:ext>
                </a:extLst>
              </p:cNvPr>
              <p:cNvSpPr txBox="1"/>
              <p:nvPr/>
            </p:nvSpPr>
            <p:spPr>
              <a:xfrm>
                <a:off x="7582066" y="2748584"/>
                <a:ext cx="699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pe1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CA1298-831D-2D48-AF5C-1B1310A7C1D7}"/>
                  </a:ext>
                </a:extLst>
              </p:cNvPr>
              <p:cNvSpPr txBox="1"/>
              <p:nvPr/>
            </p:nvSpPr>
            <p:spPr>
              <a:xfrm>
                <a:off x="9161346" y="2748583"/>
                <a:ext cx="699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pe2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C24265-36C3-B449-998F-81E4F35E58D2}"/>
                  </a:ext>
                </a:extLst>
              </p:cNvPr>
              <p:cNvSpPr txBox="1"/>
              <p:nvPr/>
            </p:nvSpPr>
            <p:spPr>
              <a:xfrm>
                <a:off x="5967128" y="2106271"/>
                <a:ext cx="795456" cy="336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cust01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582098-BC6C-B142-9E00-4B599627A47A}"/>
                  </a:ext>
                </a:extLst>
              </p:cNvPr>
              <p:cNvSpPr txBox="1"/>
              <p:nvPr/>
            </p:nvSpPr>
            <p:spPr>
              <a:xfrm>
                <a:off x="10649843" y="2106271"/>
                <a:ext cx="795456" cy="336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3C55"/>
                    </a:solidFill>
                    <a:effectLst/>
                    <a:uLnTx/>
                    <a:uFillTx/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  <a:sym typeface="Calibri"/>
                  </a:rPr>
                  <a:t>cust02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32C93C7-10D2-0D4E-B65B-16FD1F6E75DA}"/>
                  </a:ext>
                </a:extLst>
              </p:cNvPr>
              <p:cNvCxnSpPr>
                <a:cxnSpLocks/>
                <a:stCxn id="10" idx="3"/>
                <a:endCxn id="4" idx="1"/>
              </p:cNvCxnSpPr>
              <p:nvPr/>
            </p:nvCxnSpPr>
            <p:spPr>
              <a:xfrm>
                <a:off x="6762584" y="2274424"/>
                <a:ext cx="737298" cy="6268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E369656-3EDA-C54B-8143-A164AEE72CCB}"/>
                  </a:ext>
                </a:extLst>
              </p:cNvPr>
              <p:cNvCxnSpPr>
                <a:stCxn id="5" idx="3"/>
                <a:endCxn id="11" idx="1"/>
              </p:cNvCxnSpPr>
              <p:nvPr/>
            </p:nvCxnSpPr>
            <p:spPr>
              <a:xfrm flipV="1">
                <a:off x="9922441" y="2274424"/>
                <a:ext cx="727402" cy="6268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16765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F6537F-80AF-5D46-ACE0-B70B09C53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316" y="1299855"/>
            <a:ext cx="11439897" cy="2819571"/>
          </a:xfrm>
        </p:spPr>
        <p:txBody>
          <a:bodyPr>
            <a:normAutofit/>
          </a:bodyPr>
          <a:lstStyle/>
          <a:p>
            <a:r>
              <a:rPr lang="en-US" dirty="0"/>
              <a:t>This demo uses Batfish to build an test suite for multi-vendor configuration validation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r>
              <a:rPr lang="en-US" dirty="0">
                <a:solidFill>
                  <a:sysClr val="windowText" lastClr="000000"/>
                </a:solidFill>
              </a:rPr>
              <a:t>Tests inspired by MANRS guidelines</a:t>
            </a:r>
          </a:p>
          <a:p>
            <a:pPr marL="571500" lvl="1" indent="0">
              <a:buNone/>
            </a:pPr>
            <a:r>
              <a:rPr lang="en-US" sz="2000" dirty="0">
                <a:solidFill>
                  <a:sysClr val="windowText" lastClr="000000"/>
                </a:solidFill>
                <a:hlinkClick r:id="rId2"/>
              </a:rPr>
              <a:t>https://github.com/manrs-tools/MANRS-validator</a:t>
            </a:r>
            <a:endParaRPr lang="en-US" sz="2000" dirty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C0E5DE-44AE-854B-AB23-7D6D65DB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#1 – Continuous configuration validation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F0D17B-E6A1-8D4B-8892-636A15E88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" b="4069"/>
          <a:stretch/>
        </p:blipFill>
        <p:spPr>
          <a:xfrm>
            <a:off x="966884" y="3677984"/>
            <a:ext cx="10020164" cy="18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tentionet">
      <a:dk1>
        <a:srgbClr val="000000"/>
      </a:dk1>
      <a:lt1>
        <a:srgbClr val="FFFFFF"/>
      </a:lt1>
      <a:dk2>
        <a:srgbClr val="223D53"/>
      </a:dk2>
      <a:lt2>
        <a:srgbClr val="E7E6E6"/>
      </a:lt2>
      <a:accent1>
        <a:srgbClr val="6093C0"/>
      </a:accent1>
      <a:accent2>
        <a:srgbClr val="7F8084"/>
      </a:accent2>
      <a:accent3>
        <a:srgbClr val="4A1164"/>
      </a:accent3>
      <a:accent4>
        <a:srgbClr val="5CB6BE"/>
      </a:accent4>
      <a:accent5>
        <a:srgbClr val="A3C050"/>
      </a:accent5>
      <a:accent6>
        <a:srgbClr val="47B89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Pts val="2800"/>
          <a:buFont typeface="Arial"/>
          <a:buNone/>
          <a:tabLst/>
          <a:defRPr kumimoji="0" sz="2400" b="0" i="0" u="none" strike="noStrike" kern="0" cap="none" spc="0" normalizeH="0" baseline="0" noProof="0" dirty="0" smtClean="0">
            <a:ln>
              <a:noFill/>
            </a:ln>
            <a:solidFill>
              <a:srgbClr val="4472C4">
                <a:lumMod val="75000"/>
              </a:srgbClr>
            </a:solidFill>
            <a:effectLst/>
            <a:uLnTx/>
            <a:uFillTx/>
            <a:latin typeface="Roboto Condensed" panose="02000000000000000000" pitchFamily="2" charset="0"/>
            <a:ea typeface="Roboto Condensed" panose="02000000000000000000" pitchFamily="2" charset="0"/>
            <a:cs typeface="Roboto Condensed" panose="02000000000000000000" pitchFamily="2" charset="0"/>
            <a:sym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22383</TotalTime>
  <Words>1129</Words>
  <Application>Microsoft Macintosh PowerPoint</Application>
  <PresentationFormat>Widescreen</PresentationFormat>
  <Paragraphs>146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Roboto</vt:lpstr>
      <vt:lpstr>Roboto Condensed</vt:lpstr>
      <vt:lpstr>Roboto Light</vt:lpstr>
      <vt:lpstr>Roboto Medium</vt:lpstr>
      <vt:lpstr>Roboto Thin</vt:lpstr>
      <vt:lpstr>Office Theme</vt:lpstr>
      <vt:lpstr>Batfish: Make BGP route-leaks history</vt:lpstr>
      <vt:lpstr>What is Batfish?</vt:lpstr>
      <vt:lpstr>How It Works</vt:lpstr>
      <vt:lpstr>How It Works</vt:lpstr>
      <vt:lpstr>How It Works</vt:lpstr>
      <vt:lpstr>Batfish Policies and Queries</vt:lpstr>
      <vt:lpstr>Live Demonstrations</vt:lpstr>
      <vt:lpstr>DEMO #1 – Continuous configuration validation</vt:lpstr>
      <vt:lpstr>DEMO #1 – Continuous configuration validation</vt:lpstr>
      <vt:lpstr>DEMO #1 – Continuous configuration validation</vt:lpstr>
      <vt:lpstr>DEMO #2 – Test a routing policy change</vt:lpstr>
      <vt:lpstr>DEMO #2 – Test a routing policy change</vt:lpstr>
      <vt:lpstr>DEMO #2 – Test a routing policy change</vt:lpstr>
      <vt:lpstr>DEMO #2 – Test a routing policy change</vt:lpstr>
      <vt:lpstr>DEMO #3 – Prevent a route-leak</vt:lpstr>
      <vt:lpstr>DEMO #3 – Prevent a route-leak</vt:lpstr>
      <vt:lpstr>Getting Started with Batfish is easy!</vt:lpstr>
      <vt:lpstr>Download the presentation and demo</vt:lpstr>
      <vt:lpstr>Validate your BGP policies with Batfish!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ratul</dc:creator>
  <cp:lastModifiedBy>Samir Parikh</cp:lastModifiedBy>
  <cp:revision>570</cp:revision>
  <dcterms:created xsi:type="dcterms:W3CDTF">2019-08-13T16:55:15Z</dcterms:created>
  <dcterms:modified xsi:type="dcterms:W3CDTF">2020-02-09T05:34:42Z</dcterms:modified>
</cp:coreProperties>
</file>